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1pPr>
    <a:lvl2pPr marL="0" marR="0" indent="228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2pPr>
    <a:lvl3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3pPr>
    <a:lvl4pPr marL="0" marR="0" indent="685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4pPr>
    <a:lvl5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5pPr>
    <a:lvl6pPr marL="0" marR="0" indent="1143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6pPr>
    <a:lvl7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7pPr>
    <a:lvl8pPr marL="0" marR="0" indent="1600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8pPr>
    <a:lvl9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200" u="none" kumimoji="0" normalizeH="0">
        <a:ln>
          <a:noFill/>
        </a:ln>
        <a:solidFill>
          <a:schemeClr val="accent4"/>
        </a:solidFill>
        <a:effectLst/>
        <a:uFillTx/>
        <a:latin typeface="Helvetica"/>
        <a:ea typeface="Helvetica"/>
        <a:cs typeface="Helvetica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381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381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wholeTbl>
    <a:band2H>
      <a:tcTxStyle b="def" i="def"/>
      <a:tcStyle>
        <a:tcBdr/>
        <a:fill>
          <a:solidFill>
            <a:schemeClr val="accent3"/>
          </a:solidFill>
        </a:fill>
      </a:tcStyle>
    </a:band2H>
    <a:firstCol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381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381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rgbClr val="E3CECE"/>
          </a:solidFill>
        </a:fill>
      </a:tcStyle>
    </a:wholeTbl>
    <a:band2H>
      <a:tcTxStyle b="def" i="def"/>
      <a:tcStyle>
        <a:tcBdr/>
        <a:fill>
          <a:solidFill>
            <a:srgbClr val="F1E8E8"/>
          </a:solidFill>
        </a:fill>
      </a:tcStyle>
    </a:band2H>
    <a:firstCol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381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381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/>
          </a:solidFill>
        </a:fill>
      </a:tcStyle>
    </a:band2H>
    <a:firstCol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round/>
            </a:ln>
          </a:top>
          <a:bottom>
            <a:ln w="254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round/>
            </a:ln>
          </a:top>
          <a:bottom>
            <a:ln w="254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38100" cap="flat">
              <a:solidFill>
                <a:schemeClr val="accent3"/>
              </a:solidFill>
              <a:prstDash val="solid"/>
              <a:round/>
            </a:ln>
          </a:top>
          <a:bottom>
            <a:ln w="127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Ref idx="minor">
          <a:schemeClr val="accent3"/>
        </a:fontRef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round/>
            </a:ln>
          </a:left>
          <a:right>
            <a:ln w="12700" cap="flat">
              <a:solidFill>
                <a:schemeClr val="accent3"/>
              </a:solidFill>
              <a:prstDash val="solid"/>
              <a:round/>
            </a:ln>
          </a:right>
          <a:top>
            <a:ln w="12700" cap="flat">
              <a:solidFill>
                <a:schemeClr val="accent3"/>
              </a:solidFill>
              <a:prstDash val="solid"/>
              <a:round/>
            </a:ln>
          </a:top>
          <a:bottom>
            <a:ln w="38100" cap="flat">
              <a:solidFill>
                <a:schemeClr val="accent3"/>
              </a:solidFill>
              <a:prstDash val="solid"/>
              <a:round/>
            </a:ln>
          </a:bottom>
          <a:insideH>
            <a:ln w="12700" cap="flat">
              <a:solidFill>
                <a:schemeClr val="accent3"/>
              </a:solidFill>
              <a:prstDash val="solid"/>
              <a:round/>
            </a:ln>
          </a:insideH>
          <a:insideV>
            <a:ln w="12700" cap="flat">
              <a:solidFill>
                <a:schemeClr val="accent3"/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127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/>
          </a:solidFill>
        </a:fill>
      </a:tcStyle>
    </a:band2H>
    <a:firstCol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127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50800" cap="flat">
              <a:solidFill>
                <a:schemeClr val="accent4"/>
              </a:solidFill>
              <a:prstDash val="solid"/>
              <a:round/>
            </a:ln>
          </a:top>
          <a:bottom>
            <a:ln w="127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chemeClr val="accent4"/>
        </a:fontRef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round/>
            </a:ln>
          </a:left>
          <a:right>
            <a:ln w="12700" cap="flat">
              <a:solidFill>
                <a:schemeClr val="accent4"/>
              </a:solidFill>
              <a:prstDash val="solid"/>
              <a:round/>
            </a:ln>
          </a:right>
          <a:top>
            <a:ln w="12700" cap="flat">
              <a:solidFill>
                <a:schemeClr val="accent4"/>
              </a:solidFill>
              <a:prstDash val="solid"/>
              <a:round/>
            </a:ln>
          </a:top>
          <a:bottom>
            <a:ln w="25400" cap="flat">
              <a:solidFill>
                <a:schemeClr val="accent4"/>
              </a:solidFill>
              <a:prstDash val="solid"/>
              <a:round/>
            </a:ln>
          </a:bottom>
          <a:insideH>
            <a:ln w="12700" cap="flat">
              <a:solidFill>
                <a:schemeClr val="accent4"/>
              </a:solidFill>
              <a:prstDash val="solid"/>
              <a:round/>
            </a:ln>
          </a:insideH>
          <a:insideV>
            <a:ln w="12700" cap="flat">
              <a:solidFill>
                <a:schemeClr val="accent4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400">
        <a:solidFill>
          <a:schemeClr val="accent4"/>
        </a:solidFill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553200" y="6367288"/>
            <a:ext cx="2133600" cy="3432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>
            <a:lvl1pPr defTabSz="914400"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chemeClr val="accent4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>
            <a:solidFill>
              <a:schemeClr val="accent4"/>
            </a:solidFill>
          </a:u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es/imgres?imgurl=http://www.1001coloriages.fr/albums/Schtroumpf/Schtroumpf_04.jpg&amp;imgrefurl=http://www.1001coloriages.fr/voir/1202-schtroumpf-04.html&amp;usg=__LjaPwnuDd5UfMzxVM6-KvtkozT4=&amp;h=400&amp;w=426&amp;sz=41&amp;hl=es&amp;start=36&amp;zoom=1&amp;tbnid=EUmE9RQ0o-UjbM:&amp;tbnh=130&amp;tbnw=140&amp;prev=/images?q=schtroumpf&amp;um=1&amp;hl=es&amp;safe=active&amp;sa=N&amp;biw=1020&amp;bih=543&amp;noj=1&amp;tbs=isch:1&amp;um=1&amp;itbs=1&amp;iact=rc&amp;dur=0&amp;ei=ZpU2TejeDM6r8APZnNXrAw&amp;oei=VpU2TdbGHoGs8APnsb2qAw&amp;esq=3&amp;page=3&amp;ndsp=18&amp;ved=1t:429,r:4,s:36&amp;tx=103&amp;ty=42" TargetMode="External"/><Relationship Id="rId3" Type="http://schemas.openxmlformats.org/officeDocument/2006/relationships/image" Target="../media/image3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oogle.es/imgres?imgurl=http://www.1001coloriages.fr/albums/Schtroumpf/Schtroumpf_04.jpg&amp;imgrefurl=http://www.1001coloriages.fr/voir/1202-schtroumpf-04.html&amp;usg=__LjaPwnuDd5UfMzxVM6-KvtkozT4=&amp;h=400&amp;w=426&amp;sz=41&amp;hl=es&amp;start=36&amp;zoom=1&amp;tbnid=EUmE9RQ0o-UjbM:&amp;tbnh=130&amp;tbnw=140&amp;prev=/images?q=schtroumpf&amp;um=1&amp;hl=es&amp;safe=active&amp;sa=N&amp;biw=1020&amp;bih=543&amp;noj=1&amp;tbs=isch:1&amp;um=1&amp;itbs=1&amp;iact=rc&amp;dur=0&amp;ei=ZpU2TejeDM6r8APZnNXrAw&amp;oei=VpU2TdbGHoGs8APnsb2qAw&amp;esq=3&amp;page=3&amp;ndsp=18&amp;ved=1t:429,r:4,s:36&amp;tx=103&amp;ty=42" TargetMode="External"/><Relationship Id="rId3" Type="http://schemas.openxmlformats.org/officeDocument/2006/relationships/image" Target="../media/image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A FORMATION  DE L’IMPARFAIT"/>
          <p:cNvSpPr txBox="1"/>
          <p:nvPr>
            <p:ph type="title" idx="4294967295"/>
          </p:nvPr>
        </p:nvSpPr>
        <p:spPr>
          <a:xfrm>
            <a:off x="4714875" y="1357312"/>
            <a:ext cx="4429125" cy="4000501"/>
          </a:xfrm>
          <a:prstGeom prst="rect">
            <a:avLst/>
          </a:prstGeom>
        </p:spPr>
        <p:txBody>
          <a:bodyPr lIns="50800" tIns="50800" rIns="50800" bIns="50800" anchor="ctr">
            <a:normAutofit fontScale="100000" lnSpcReduction="0"/>
          </a:bodyPr>
          <a:lstStyle/>
          <a:p>
            <a:pPr>
              <a:defRPr>
                <a:solidFill>
                  <a:schemeClr val="accent5">
                    <a:lumOff val="-9999"/>
                  </a:schemeClr>
                </a:solidFill>
              </a:defRPr>
            </a:pPr>
            <a:r>
              <a:rPr b="1" sz="5400">
                <a:uFill>
                  <a:solidFill>
                    <a:srgbClr val="FF0000"/>
                  </a:solidFill>
                </a:uFill>
              </a:rPr>
              <a:t>LA FORMATION </a:t>
            </a:r>
            <a:br>
              <a:rPr b="1" sz="5400">
                <a:uFill>
                  <a:solidFill>
                    <a:srgbClr val="FF0000"/>
                  </a:solidFill>
                </a:uFill>
              </a:rPr>
            </a:br>
            <a:r>
              <a:rPr b="1" sz="5400">
                <a:uFill>
                  <a:solidFill>
                    <a:srgbClr val="FF0000"/>
                  </a:solidFill>
                </a:uFill>
              </a:rPr>
              <a:t>DE L’IMPARFAIT</a:t>
            </a:r>
          </a:p>
        </p:txBody>
      </p:sp>
      <p:pic>
        <p:nvPicPr>
          <p:cNvPr id="21" name="Image_-_Imparfait_1.jpg" descr="Image_-_Imparfait_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605338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" grpId="1"/>
      <p:bldP build="whole" bldLvl="1" animBg="1" rev="0" advAuto="0" spid="20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UJET…"/>
          <p:cNvSpPr txBox="1"/>
          <p:nvPr>
            <p:ph type="body" sz="quarter" idx="4294967295"/>
          </p:nvPr>
        </p:nvSpPr>
        <p:spPr>
          <a:xfrm>
            <a:off x="457200" y="1643062"/>
            <a:ext cx="2043113" cy="4525963"/>
          </a:xfrm>
          <a:prstGeom prst="rect">
            <a:avLst/>
          </a:prstGeom>
        </p:spPr>
        <p:txBody>
          <a:bodyPr lIns="50800" tIns="50800" rIns="50800" bIns="50800">
            <a:normAutofit fontScale="100000" lnSpcReduction="0"/>
          </a:bodyPr>
          <a:lstStyle/>
          <a:p>
            <a:pPr algn="r">
              <a:spcBef>
                <a:spcPts val="400"/>
              </a:spcBef>
              <a:buSzTx/>
              <a:buNone/>
            </a:pPr>
            <a:r>
              <a:rPr b="1" sz="2000"/>
              <a:t>SUJET</a:t>
            </a:r>
            <a:endParaRPr b="1" sz="2000"/>
          </a:p>
          <a:p>
            <a:pPr algn="r">
              <a:buSzTx/>
              <a:buNone/>
            </a:pPr>
            <a:endParaRPr b="1" sz="2000"/>
          </a:p>
          <a:p>
            <a:pPr algn="r">
              <a:buSzTx/>
              <a:buNone/>
            </a:pPr>
            <a:r>
              <a:t>Je</a:t>
            </a:r>
          </a:p>
          <a:p>
            <a:pPr algn="r">
              <a:buSzTx/>
              <a:buNone/>
            </a:pPr>
            <a:r>
              <a:t>Tu</a:t>
            </a:r>
          </a:p>
          <a:p>
            <a:pPr algn="r">
              <a:buSzTx/>
              <a:buNone/>
            </a:pPr>
            <a:r>
              <a:t>Il/Elle/On</a:t>
            </a:r>
          </a:p>
          <a:p>
            <a:pPr algn="r">
              <a:buSzTx/>
              <a:buNone/>
            </a:pPr>
            <a:r>
              <a:t>Nous</a:t>
            </a:r>
          </a:p>
          <a:p>
            <a:pPr algn="r">
              <a:buSzTx/>
              <a:buNone/>
            </a:pPr>
            <a:r>
              <a:t>Vous</a:t>
            </a:r>
          </a:p>
          <a:p>
            <a:pPr algn="r">
              <a:buSzTx/>
              <a:buNone/>
            </a:pPr>
            <a:r>
              <a:t>Ils/Elles</a:t>
            </a:r>
          </a:p>
        </p:txBody>
      </p:sp>
      <p:sp>
        <p:nvSpPr>
          <p:cNvPr id="55" name="finiss-…"/>
          <p:cNvSpPr txBox="1"/>
          <p:nvPr/>
        </p:nvSpPr>
        <p:spPr>
          <a:xfrm>
            <a:off x="2614579" y="1503868"/>
            <a:ext cx="1785938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342900" indent="-342900" defTabSz="914400">
              <a:spcBef>
                <a:spcPts val="4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endParaRPr b="1" sz="2000"/>
          </a:p>
          <a:p>
            <a:pPr marL="342900" indent="-342900" defTabSz="914400">
              <a:spcBef>
                <a:spcPts val="4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finiss-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finiss-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finiss-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finiss-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finiss-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finiss-</a:t>
            </a:r>
          </a:p>
        </p:txBody>
      </p:sp>
      <p:sp>
        <p:nvSpPr>
          <p:cNvPr id="56" name="-ais…"/>
          <p:cNvSpPr txBox="1"/>
          <p:nvPr/>
        </p:nvSpPr>
        <p:spPr>
          <a:xfrm>
            <a:off x="4154081" y="1510481"/>
            <a:ext cx="2000251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342900" indent="-342900" defTabSz="914400">
              <a:spcBef>
                <a:spcPts val="4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endParaRPr b="1" sz="2000"/>
          </a:p>
          <a:p>
            <a:pPr marL="342900" indent="-342900" defTabSz="914400">
              <a:spcBef>
                <a:spcPts val="4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-</a:t>
            </a:r>
            <a:r>
              <a:rPr sz="3200"/>
              <a:t>ais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-ais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-ait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-ions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-iez</a:t>
            </a: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sz="3200"/>
              <a:t>-aient</a:t>
            </a:r>
          </a:p>
        </p:txBody>
      </p:sp>
      <p:sp>
        <p:nvSpPr>
          <p:cNvPr id="57" name="RÉSULTAT…"/>
          <p:cNvSpPr txBox="1"/>
          <p:nvPr/>
        </p:nvSpPr>
        <p:spPr>
          <a:xfrm>
            <a:off x="5929312" y="1689100"/>
            <a:ext cx="2714626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342900" indent="-342900" defTabSz="914400">
              <a:spcBef>
                <a:spcPts val="4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2000"/>
              <a:t>RÉSULTAT</a:t>
            </a:r>
            <a:endParaRPr b="1" sz="2000"/>
          </a:p>
          <a:p>
            <a:pPr marL="342900" indent="-342900" defTabSz="914400">
              <a:spcBef>
                <a:spcPts val="400"/>
              </a:spcBef>
              <a:defRPr sz="1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endParaRPr sz="3200"/>
          </a:p>
          <a:p>
            <a:pPr marL="342900" indent="-342900" defTabSz="914400">
              <a:spcBef>
                <a:spcPts val="700"/>
              </a:spcBef>
              <a:defRPr sz="1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3200">
                <a:uFill>
                  <a:solidFill>
                    <a:srgbClr val="C00000"/>
                  </a:solidFill>
                </a:uFill>
              </a:rPr>
              <a:t>finissais</a:t>
            </a:r>
            <a:endParaRPr b="1" sz="3200">
              <a:uFill>
                <a:solidFill>
                  <a:srgbClr val="C00000"/>
                </a:solidFill>
              </a:uFill>
            </a:endParaRPr>
          </a:p>
          <a:p>
            <a:pPr marL="342900" indent="-342900" defTabSz="914400">
              <a:spcBef>
                <a:spcPts val="700"/>
              </a:spcBef>
              <a:defRPr sz="1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3200">
                <a:uFill>
                  <a:solidFill>
                    <a:srgbClr val="C00000"/>
                  </a:solidFill>
                </a:uFill>
              </a:rPr>
              <a:t>finissais</a:t>
            </a:r>
            <a:endParaRPr b="1" sz="3200">
              <a:uFill>
                <a:solidFill>
                  <a:srgbClr val="C00000"/>
                </a:solidFill>
              </a:uFill>
            </a:endParaRPr>
          </a:p>
          <a:p>
            <a:pPr marL="342900" indent="-342900" defTabSz="914400">
              <a:spcBef>
                <a:spcPts val="700"/>
              </a:spcBef>
              <a:defRPr sz="1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3200">
                <a:uFill>
                  <a:solidFill>
                    <a:srgbClr val="C00000"/>
                  </a:solidFill>
                </a:uFill>
              </a:rPr>
              <a:t>finissait</a:t>
            </a:r>
            <a:endParaRPr b="1" sz="3200">
              <a:uFill>
                <a:solidFill>
                  <a:srgbClr val="C00000"/>
                </a:solidFill>
              </a:uFill>
            </a:endParaRPr>
          </a:p>
          <a:p>
            <a:pPr marL="342900" indent="-342900" defTabSz="914400">
              <a:spcBef>
                <a:spcPts val="700"/>
              </a:spcBef>
              <a:defRPr sz="1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3200">
                <a:uFill>
                  <a:solidFill>
                    <a:srgbClr val="C00000"/>
                  </a:solidFill>
                </a:uFill>
              </a:rPr>
              <a:t>finissions</a:t>
            </a:r>
            <a:endParaRPr b="1" sz="3200">
              <a:uFill>
                <a:solidFill>
                  <a:srgbClr val="C00000"/>
                </a:solidFill>
              </a:uFill>
            </a:endParaRPr>
          </a:p>
          <a:p>
            <a:pPr marL="342900" indent="-342900" defTabSz="914400">
              <a:spcBef>
                <a:spcPts val="700"/>
              </a:spcBef>
              <a:defRPr sz="1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3200">
                <a:uFill>
                  <a:solidFill>
                    <a:srgbClr val="C00000"/>
                  </a:solidFill>
                </a:uFill>
              </a:rPr>
              <a:t>finissiez</a:t>
            </a:r>
            <a:endParaRPr b="1" sz="3200">
              <a:uFill>
                <a:solidFill>
                  <a:srgbClr val="C00000"/>
                </a:solidFill>
              </a:uFill>
            </a:endParaRPr>
          </a:p>
          <a:p>
            <a:pPr marL="342900" indent="-342900" defTabSz="914400">
              <a:spcBef>
                <a:spcPts val="700"/>
              </a:spcBef>
              <a:defRPr sz="1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3200">
                <a:uFill>
                  <a:solidFill>
                    <a:srgbClr val="C00000"/>
                  </a:solidFill>
                </a:uFill>
              </a:rPr>
              <a:t>finissaient</a:t>
            </a:r>
          </a:p>
        </p:txBody>
      </p:sp>
      <p:sp>
        <p:nvSpPr>
          <p:cNvPr id="58" name="Flèche"/>
          <p:cNvSpPr/>
          <p:nvPr/>
        </p:nvSpPr>
        <p:spPr>
          <a:xfrm>
            <a:off x="5018191" y="3604164"/>
            <a:ext cx="871806" cy="871807"/>
          </a:xfrm>
          <a:prstGeom prst="rightArrow">
            <a:avLst>
              <a:gd name="adj1" fmla="val 50000"/>
              <a:gd name="adj2" fmla="val 57359"/>
            </a:avLst>
          </a:prstGeom>
          <a:solidFill>
            <a:schemeClr val="accent1"/>
          </a:solidFill>
          <a:ln w="25400">
            <a:solidFill>
              <a:srgbClr val="385D8A"/>
            </a:solidFill>
          </a:ln>
        </p:spPr>
        <p:txBody>
          <a:bodyPr lIns="50800" tIns="50800" rIns="50800" bIns="50800" anchor="ctr"/>
          <a:lstStyle/>
          <a:p>
            <a:pPr algn="ctr" defTabSz="914400">
              <a:defRPr sz="18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16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6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23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3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" grpId="3"/>
      <p:bldP build="whole" bldLvl="1" animBg="1" rev="0" advAuto="0" spid="57" grpId="5"/>
      <p:bldP build="whole" bldLvl="1" animBg="1" rev="0" advAuto="0" spid="58" grpId="4"/>
      <p:bldP build="whole" bldLvl="1" animBg="1" rev="0" advAuto="0" spid="55" grpId="2"/>
      <p:bldP build="whole" bldLvl="1" animBg="1" rev="0" advAuto="0" spid="5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i on respecte l'astuce qui consiste à conjuguer toujours au présent de l'indicatif avec nous, on ne peut pas faire d'erreur."/>
          <p:cNvSpPr txBox="1"/>
          <p:nvPr/>
        </p:nvSpPr>
        <p:spPr>
          <a:xfrm>
            <a:off x="414370" y="807862"/>
            <a:ext cx="8593648" cy="5546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22325" indent="-322325" algn="ctr" defTabSz="859536">
              <a:spcBef>
                <a:spcPts val="700"/>
              </a:spcBef>
              <a:buFont typeface="Arial"/>
              <a:defRPr sz="517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Si on respecte l'astuce qui consiste à conjuguer toujours au présent de l'indicatif avec nous, on ne peut pas faire d'erreur.</a:t>
            </a:r>
          </a:p>
          <a:p>
            <a:pPr marL="322325" indent="-322325" algn="just" defTabSz="859536">
              <a:spcBef>
                <a:spcPts val="700"/>
              </a:spcBef>
              <a:buFont typeface="Arial"/>
              <a:defRPr sz="4324">
                <a:solidFill>
                  <a:schemeClr val="accent2">
                    <a:satOff val="-4966"/>
                    <a:lumOff val="-10549"/>
                  </a:schemeClr>
                </a:solidFill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rier + vous…"/>
          <p:cNvSpPr txBox="1"/>
          <p:nvPr/>
        </p:nvSpPr>
        <p:spPr>
          <a:xfrm>
            <a:off x="-709892" y="1875443"/>
            <a:ext cx="8186738" cy="4198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r>
              <a:rPr>
                <a:solidFill>
                  <a:schemeClr val="accent5">
                    <a:lumOff val="-9999"/>
                  </a:schemeClr>
                </a:solidFill>
              </a:rPr>
              <a:t>Crier</a:t>
            </a:r>
            <a:r>
              <a:rPr b="1"/>
              <a:t> + </a:t>
            </a:r>
            <a:r>
              <a:rPr>
                <a:solidFill>
                  <a:schemeClr val="accent5">
                    <a:lumOff val="-9999"/>
                  </a:schemeClr>
                </a:solidFill>
              </a:rPr>
              <a:t>vous</a:t>
            </a:r>
            <a:r>
              <a:rPr b="1"/>
              <a:t> 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             à l'imparfait? 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6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Maintenant nous crions…"/>
          <p:cNvSpPr txBox="1"/>
          <p:nvPr/>
        </p:nvSpPr>
        <p:spPr>
          <a:xfrm>
            <a:off x="457200" y="740473"/>
            <a:ext cx="8186736" cy="5377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08609" indent="-308609" algn="ctr" defTabSz="822959">
              <a:spcBef>
                <a:spcPts val="1000"/>
              </a:spcBef>
              <a:buFont typeface="Arial"/>
              <a:defRPr sz="288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319"/>
              <a:t>Maintenant nous crions</a:t>
            </a:r>
            <a:endParaRPr b="1" sz="4319"/>
          </a:p>
          <a:p>
            <a:pPr marL="308609" indent="-308609" algn="ctr" defTabSz="822959">
              <a:spcBef>
                <a:spcPts val="1000"/>
              </a:spcBef>
              <a:buFont typeface="Arial"/>
              <a:defRPr sz="288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319"/>
              <a:t>Cri-</a:t>
            </a:r>
            <a:endParaRPr b="1" sz="4319"/>
          </a:p>
          <a:p>
            <a:pPr marL="308609" indent="-308609" algn="ctr" defTabSz="822959">
              <a:spcBef>
                <a:spcPts val="1000"/>
              </a:spcBef>
              <a:buFont typeface="Arial"/>
              <a:defRPr sz="288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319"/>
              <a:t>Vous = IEZ</a:t>
            </a:r>
            <a:endParaRPr b="1" sz="4319"/>
          </a:p>
          <a:p>
            <a:pPr marL="308609" indent="-308609" algn="ctr" defTabSz="822959">
              <a:spcBef>
                <a:spcPts val="1000"/>
              </a:spcBef>
              <a:buFont typeface="Arial"/>
              <a:defRPr sz="288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319"/>
              <a:t>Cri+iez</a:t>
            </a:r>
            <a:endParaRPr b="1" sz="4319"/>
          </a:p>
          <a:p>
            <a:pPr marL="308609" indent="-308609" algn="ctr" defTabSz="822959">
              <a:spcBef>
                <a:spcPts val="1000"/>
              </a:spcBef>
              <a:buFont typeface="Arial"/>
              <a:defRPr sz="288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319"/>
              <a:t>Vous </a:t>
            </a:r>
            <a:r>
              <a:rPr sz="8550">
                <a:solidFill>
                  <a:schemeClr val="accent5">
                    <a:lumOff val="-9999"/>
                  </a:schemeClr>
                </a:solidFill>
              </a:rPr>
              <a:t>Criiez</a:t>
            </a:r>
            <a:r>
              <a:rPr b="1" sz="4319"/>
              <a:t> !</a:t>
            </a:r>
            <a:endParaRPr b="1" sz="4319"/>
          </a:p>
          <a:p>
            <a:pPr marL="308609" indent="-308609" algn="ctr" defTabSz="822959">
              <a:spcBef>
                <a:spcPts val="1000"/>
              </a:spcBef>
              <a:buFont typeface="Arial"/>
              <a:defRPr sz="288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319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6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 vous!"/>
          <p:cNvSpPr/>
          <p:nvPr/>
        </p:nvSpPr>
        <p:spPr>
          <a:xfrm>
            <a:off x="1456633" y="1791235"/>
            <a:ext cx="6391343" cy="3275530"/>
          </a:xfrm>
          <a:prstGeom prst="roundRect">
            <a:avLst>
              <a:gd name="adj" fmla="val 5816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defTabSz="914400">
              <a:defRPr sz="13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A vous!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5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Maintenant nous crions…"/>
          <p:cNvSpPr txBox="1"/>
          <p:nvPr/>
        </p:nvSpPr>
        <p:spPr>
          <a:xfrm>
            <a:off x="457200" y="740473"/>
            <a:ext cx="8186736" cy="5377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Maintenant nous crions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Cri-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Cri+iez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Vous </a:t>
            </a:r>
            <a:r>
              <a:rPr sz="9500">
                <a:solidFill>
                  <a:schemeClr val="accent5">
                    <a:lumOff val="-9999"/>
                  </a:schemeClr>
                </a:solidFill>
              </a:rPr>
              <a:t>Criiez</a:t>
            </a:r>
            <a:r>
              <a:rPr b="1" sz="4800"/>
              <a:t> !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6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Aller + vous"/>
          <p:cNvSpPr/>
          <p:nvPr/>
        </p:nvSpPr>
        <p:spPr>
          <a:xfrm>
            <a:off x="824905" y="752631"/>
            <a:ext cx="7622678" cy="4956568"/>
          </a:xfrm>
          <a:prstGeom prst="roundRect">
            <a:avLst>
              <a:gd name="adj" fmla="val 384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Aller + vous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Jouer + nous"/>
          <p:cNvSpPr/>
          <p:nvPr/>
        </p:nvSpPr>
        <p:spPr>
          <a:xfrm>
            <a:off x="857025" y="506364"/>
            <a:ext cx="7429949" cy="5545469"/>
          </a:xfrm>
          <a:prstGeom prst="roundRect">
            <a:avLst>
              <a:gd name="adj" fmla="val 3435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Jouer + nous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Éteindre + tu"/>
          <p:cNvSpPr/>
          <p:nvPr/>
        </p:nvSpPr>
        <p:spPr>
          <a:xfrm>
            <a:off x="1006927" y="624145"/>
            <a:ext cx="7354997" cy="5202836"/>
          </a:xfrm>
          <a:prstGeom prst="roundRect">
            <a:avLst>
              <a:gd name="adj" fmla="val 3661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18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7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7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Éteindre + tu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rier + vous"/>
          <p:cNvSpPr/>
          <p:nvPr/>
        </p:nvSpPr>
        <p:spPr>
          <a:xfrm>
            <a:off x="749954" y="452827"/>
            <a:ext cx="7644093" cy="5759614"/>
          </a:xfrm>
          <a:prstGeom prst="roundRect">
            <a:avLst>
              <a:gd name="adj" fmla="val 3308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9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Trier + vous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e quoi a-t-on besoin pour conjuguer une forme verbale?"/>
          <p:cNvSpPr txBox="1"/>
          <p:nvPr>
            <p:ph type="title" idx="4294967295"/>
          </p:nvPr>
        </p:nvSpPr>
        <p:spPr>
          <a:xfrm>
            <a:off x="457200" y="152400"/>
            <a:ext cx="8229600" cy="1562100"/>
          </a:xfrm>
          <a:prstGeom prst="rect">
            <a:avLst/>
          </a:prstGeom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De quoi a-t-on besoin pour conjuguer une forme verbale?</a:t>
            </a:r>
          </a:p>
        </p:txBody>
      </p:sp>
      <p:sp>
        <p:nvSpPr>
          <p:cNvPr id="24" name="RADICAL…"/>
          <p:cNvSpPr txBox="1"/>
          <p:nvPr>
            <p:ph type="body" sz="half" idx="4294967295"/>
          </p:nvPr>
        </p:nvSpPr>
        <p:spPr>
          <a:xfrm>
            <a:off x="457200" y="2143125"/>
            <a:ext cx="8186738" cy="1714500"/>
          </a:xfrm>
          <a:prstGeom prst="rect">
            <a:avLst/>
          </a:prstGeom>
        </p:spPr>
        <p:txBody>
          <a:bodyPr lIns="50800" tIns="50800" rIns="50800" bIns="50800">
            <a:normAutofit fontScale="100000" lnSpcReduction="0"/>
          </a:bodyPr>
          <a:lstStyle/>
          <a:p>
            <a:pPr algn="ctr">
              <a:spcBef>
                <a:spcPts val="1100"/>
              </a:spcBef>
              <a:buSzTx/>
              <a:buNone/>
            </a:pPr>
            <a:r>
              <a:rPr b="1" sz="4800"/>
              <a:t>				RADICAL </a:t>
            </a:r>
            <a:endParaRPr b="1" sz="4800"/>
          </a:p>
          <a:p>
            <a:pPr algn="ctr">
              <a:spcBef>
                <a:spcPts val="1100"/>
              </a:spcBef>
              <a:buSzTx/>
              <a:buNone/>
            </a:pPr>
            <a:r>
              <a:rPr b="1" sz="4800"/>
              <a:t>				+</a:t>
            </a:r>
          </a:p>
        </p:txBody>
      </p:sp>
      <p:sp>
        <p:nvSpPr>
          <p:cNvPr id="25" name="Terminaison"/>
          <p:cNvSpPr txBox="1"/>
          <p:nvPr/>
        </p:nvSpPr>
        <p:spPr>
          <a:xfrm>
            <a:off x="428625" y="4214812"/>
            <a:ext cx="8186738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273050" indent="-273050" algn="ctr" defTabSz="914400">
              <a:spcBef>
                <a:spcPts val="600"/>
              </a:spcBef>
              <a:defRPr b="1" sz="48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>
              <a:defRPr b="0" sz="1800"/>
            </a:pPr>
            <a:r>
              <a:rPr b="1" sz="4800"/>
              <a:t>				Terminaison</a:t>
            </a:r>
            <a:endParaRPr b="1" sz="4800"/>
          </a:p>
        </p:txBody>
      </p:sp>
      <p:pic>
        <p:nvPicPr>
          <p:cNvPr id="26" name="imqagen-hombre_pensando.jpg" descr="imqagen-hombre_pensand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571625"/>
            <a:ext cx="2714625" cy="3276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" grpId="2"/>
      <p:bldP build="whole" bldLvl="1" animBg="1" rev="0" advAuto="0" spid="25" grpId="3"/>
      <p:bldP build="whole" bldLvl="1" animBg="1" rev="0" advAuto="0" spid="2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lacer + tu"/>
          <p:cNvSpPr/>
          <p:nvPr/>
        </p:nvSpPr>
        <p:spPr>
          <a:xfrm>
            <a:off x="985514" y="720509"/>
            <a:ext cx="7172972" cy="5416982"/>
          </a:xfrm>
          <a:prstGeom prst="roundRect">
            <a:avLst>
              <a:gd name="adj" fmla="val 3517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7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7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Glacer + tu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lacer + nous"/>
          <p:cNvSpPr/>
          <p:nvPr/>
        </p:nvSpPr>
        <p:spPr>
          <a:xfrm>
            <a:off x="642881" y="613437"/>
            <a:ext cx="7686921" cy="5631126"/>
          </a:xfrm>
          <a:prstGeom prst="roundRect">
            <a:avLst>
              <a:gd name="adj" fmla="val 338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1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1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Glacer + nous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Manger + je"/>
          <p:cNvSpPr/>
          <p:nvPr/>
        </p:nvSpPr>
        <p:spPr>
          <a:xfrm>
            <a:off x="846319" y="495656"/>
            <a:ext cx="7451363" cy="5545470"/>
          </a:xfrm>
          <a:prstGeom prst="roundRect">
            <a:avLst>
              <a:gd name="adj" fmla="val 3435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Manger + je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Manger + nous"/>
          <p:cNvSpPr/>
          <p:nvPr/>
        </p:nvSpPr>
        <p:spPr>
          <a:xfrm>
            <a:off x="653588" y="677680"/>
            <a:ext cx="7708337" cy="5502640"/>
          </a:xfrm>
          <a:prstGeom prst="roundRect">
            <a:avLst>
              <a:gd name="adj" fmla="val 3462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Manger + nous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Écrire + il"/>
          <p:cNvSpPr/>
          <p:nvPr/>
        </p:nvSpPr>
        <p:spPr>
          <a:xfrm>
            <a:off x="824905" y="752631"/>
            <a:ext cx="7622678" cy="4956568"/>
          </a:xfrm>
          <a:prstGeom prst="roundRect">
            <a:avLst>
              <a:gd name="adj" fmla="val 384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Écrire + il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Maintenant nous crions…"/>
          <p:cNvSpPr txBox="1"/>
          <p:nvPr/>
        </p:nvSpPr>
        <p:spPr>
          <a:xfrm>
            <a:off x="457200" y="740473"/>
            <a:ext cx="8186736" cy="5377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Maintenant nous crions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Cri-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Cri+iez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Vous </a:t>
            </a:r>
            <a:r>
              <a:rPr sz="9500">
                <a:solidFill>
                  <a:schemeClr val="accent5">
                    <a:lumOff val="-9999"/>
                  </a:schemeClr>
                </a:solidFill>
              </a:rPr>
              <a:t>Criiez</a:t>
            </a:r>
            <a:r>
              <a:rPr b="1" sz="4800"/>
              <a:t> !</a:t>
            </a:r>
            <a:endParaRPr b="1" sz="4800"/>
          </a:p>
          <a:p>
            <a:pPr marL="342900" indent="-342900" algn="ctr" defTabSz="914400">
              <a:spcBef>
                <a:spcPts val="1100"/>
              </a:spcBef>
              <a:buFont typeface="Arial"/>
              <a:defRPr sz="3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 sz="4800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8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Aller + vous"/>
          <p:cNvSpPr/>
          <p:nvPr/>
        </p:nvSpPr>
        <p:spPr>
          <a:xfrm>
            <a:off x="824905" y="752631"/>
            <a:ext cx="7622678" cy="4956568"/>
          </a:xfrm>
          <a:prstGeom prst="roundRect">
            <a:avLst>
              <a:gd name="adj" fmla="val 384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Aller + vous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Maintenant nous allons.…"/>
          <p:cNvSpPr/>
          <p:nvPr/>
        </p:nvSpPr>
        <p:spPr>
          <a:xfrm>
            <a:off x="824905" y="549193"/>
            <a:ext cx="7494190" cy="5502640"/>
          </a:xfrm>
          <a:prstGeom prst="roundRect">
            <a:avLst>
              <a:gd name="adj" fmla="val 3462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9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allons.</a:t>
            </a:r>
          </a:p>
          <a:p>
            <a:pPr defTabSz="914400">
              <a:defRPr sz="69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All-</a:t>
            </a:r>
          </a:p>
          <a:p>
            <a:pPr defTabSz="914400">
              <a:defRPr sz="69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All-+ iez</a:t>
            </a:r>
          </a:p>
          <a:p>
            <a:pPr algn="ctr" defTabSz="914400">
              <a:defRPr sz="76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Vous alliez</a:t>
            </a:r>
          </a:p>
          <a:p>
            <a:pPr defTabSz="914400">
              <a:defRPr sz="7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Alliez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Jouer + nous"/>
          <p:cNvSpPr/>
          <p:nvPr/>
        </p:nvSpPr>
        <p:spPr>
          <a:xfrm>
            <a:off x="857025" y="506364"/>
            <a:ext cx="7429949" cy="5545469"/>
          </a:xfrm>
          <a:prstGeom prst="roundRect">
            <a:avLst>
              <a:gd name="adj" fmla="val 3435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Jouer + nous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our conjuguer un verbe à l'imparfait"/>
          <p:cNvSpPr txBox="1"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50800" tIns="50800" rIns="50800" bIns="50800" anchor="ctr">
            <a:normAutofit fontScale="100000" lnSpcReduction="0"/>
          </a:bodyPr>
          <a:lstStyle/>
          <a:p>
            <a:pPr algn="l" defTabSz="877823">
              <a:defRPr sz="4224">
                <a:solidFill>
                  <a:schemeClr val="accent5">
                    <a:lumOff val="-9999"/>
                  </a:schemeClr>
                </a:solidFill>
                <a:uFill>
                  <a:solidFill>
                    <a:srgbClr val="FF0000"/>
                  </a:solidFill>
                </a:uFill>
              </a:defRPr>
            </a:pPr>
            <a:r>
              <a:t>Pour conjuguer </a:t>
            </a:r>
            <a:r>
              <a:rPr b="1"/>
              <a:t>un</a:t>
            </a:r>
            <a:r>
              <a:t> verbe à l'imparfait </a:t>
            </a:r>
          </a:p>
        </p:txBody>
      </p:sp>
      <p:sp>
        <p:nvSpPr>
          <p:cNvPr id="29" name="On doit d'abord conjuguer le VERBE au présent avec NOUS."/>
          <p:cNvSpPr txBox="1"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50800" tIns="50800" rIns="50800" bIns="50800">
            <a:normAutofit fontScale="100000" lnSpcReduction="0"/>
          </a:bodyPr>
          <a:lstStyle/>
          <a:p>
            <a:pPr>
              <a:buSzTx/>
              <a:buNone/>
            </a:pPr>
          </a:p>
          <a:p>
            <a:pPr>
              <a:buSzTx/>
              <a:buNone/>
            </a:pPr>
          </a:p>
          <a:p>
            <a:pPr algn="ctr">
              <a:buSzTx/>
              <a:buNone/>
              <a:defRPr sz="4400"/>
            </a:pPr>
            <a:r>
              <a:t>On doit d'abord conjuguer le VERBE au présent avec NOUS.</a:t>
            </a:r>
          </a:p>
          <a:p>
            <a:pPr>
              <a:buSzTx/>
              <a:buNone/>
            </a:pPr>
          </a:p>
          <a:p>
            <a:pPr>
              <a:buSzTx/>
              <a:buNone/>
            </a:pPr>
            <a:endParaRPr i="1"/>
          </a:p>
        </p:txBody>
      </p:sp>
      <p:pic>
        <p:nvPicPr>
          <p:cNvPr id="30" name="ANd9GcQtRnzELo3uP2J5t3JNszy7mfnOcbB1jwIShwuq6wGXNkmcGTsaro1bl9Vn.jpg" descr="ANd9GcQtRnzELo3uP2J5t3JNszy7mfnOcbB1jwIShwuq6wGXNkmcGTsaro1bl9Vn.jp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61165" y="4757862"/>
            <a:ext cx="1582836" cy="17507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3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1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" grpId="1"/>
      <p:bldP build="p" bldLvl="1" animBg="1" rev="0" advAuto="0" spid="29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Maintenant nous jouons…"/>
          <p:cNvSpPr/>
          <p:nvPr/>
        </p:nvSpPr>
        <p:spPr>
          <a:xfrm>
            <a:off x="600053" y="549193"/>
            <a:ext cx="7943894" cy="5599005"/>
          </a:xfrm>
          <a:prstGeom prst="roundRect">
            <a:avLst>
              <a:gd name="adj" fmla="val 3402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jouons</a:t>
            </a:r>
          </a:p>
          <a:p>
            <a:pPr defTabSz="914400">
              <a:defRPr sz="6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Jou-</a:t>
            </a:r>
          </a:p>
          <a:p>
            <a:pPr defTabSz="914400">
              <a:defRPr sz="6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Jou- + ions</a:t>
            </a:r>
          </a:p>
          <a:p>
            <a:pPr algn="ctr" defTabSz="914400">
              <a:defRPr sz="78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Nous jouions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Éteindre + tu"/>
          <p:cNvSpPr/>
          <p:nvPr/>
        </p:nvSpPr>
        <p:spPr>
          <a:xfrm>
            <a:off x="1006927" y="624145"/>
            <a:ext cx="7354997" cy="5202836"/>
          </a:xfrm>
          <a:prstGeom prst="roundRect">
            <a:avLst>
              <a:gd name="adj" fmla="val 3661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18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7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78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Éteindre + tu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Maintenant nous éteignons…"/>
          <p:cNvSpPr/>
          <p:nvPr/>
        </p:nvSpPr>
        <p:spPr>
          <a:xfrm>
            <a:off x="857027" y="463535"/>
            <a:ext cx="7537021" cy="5684663"/>
          </a:xfrm>
          <a:prstGeom prst="roundRect">
            <a:avLst>
              <a:gd name="adj" fmla="val 3351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7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éteignons</a:t>
            </a:r>
          </a:p>
          <a:p>
            <a:pPr defTabSz="914400">
              <a:defRPr sz="7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Éteign-</a:t>
            </a:r>
          </a:p>
          <a:p>
            <a:pPr defTabSz="914400">
              <a:defRPr sz="7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Eteign- + ais</a:t>
            </a:r>
          </a:p>
          <a:p>
            <a:pPr algn="ctr" defTabSz="914400">
              <a:defRPr sz="70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Tu éteignais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rier + vous"/>
          <p:cNvSpPr/>
          <p:nvPr/>
        </p:nvSpPr>
        <p:spPr>
          <a:xfrm>
            <a:off x="749954" y="452827"/>
            <a:ext cx="7644093" cy="5759614"/>
          </a:xfrm>
          <a:prstGeom prst="roundRect">
            <a:avLst>
              <a:gd name="adj" fmla="val 3308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9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Trier + vous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intenant nous trions.…"/>
          <p:cNvSpPr/>
          <p:nvPr/>
        </p:nvSpPr>
        <p:spPr>
          <a:xfrm>
            <a:off x="1006927" y="720510"/>
            <a:ext cx="7280046" cy="5202837"/>
          </a:xfrm>
          <a:prstGeom prst="roundRect">
            <a:avLst>
              <a:gd name="adj" fmla="val 3661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trions.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Tri-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Tri-+ ions</a:t>
            </a:r>
          </a:p>
          <a:p>
            <a:pPr algn="ctr" defTabSz="914400">
              <a:defRPr sz="6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Nous triions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lacer + tu"/>
          <p:cNvSpPr/>
          <p:nvPr/>
        </p:nvSpPr>
        <p:spPr>
          <a:xfrm>
            <a:off x="985514" y="720509"/>
            <a:ext cx="7172972" cy="5416982"/>
          </a:xfrm>
          <a:prstGeom prst="roundRect">
            <a:avLst>
              <a:gd name="adj" fmla="val 3517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7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7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Glacer + tu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Maintenant nous glaçons.…"/>
          <p:cNvSpPr/>
          <p:nvPr/>
        </p:nvSpPr>
        <p:spPr>
          <a:xfrm>
            <a:off x="1006927" y="720510"/>
            <a:ext cx="7280046" cy="5202837"/>
          </a:xfrm>
          <a:prstGeom prst="roundRect">
            <a:avLst>
              <a:gd name="adj" fmla="val 3661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glaçons.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Glaç-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Glaç + ais</a:t>
            </a:r>
          </a:p>
          <a:p>
            <a:pPr algn="ctr" defTabSz="914400">
              <a:defRPr sz="6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Tu glaçais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lacer + nous"/>
          <p:cNvSpPr/>
          <p:nvPr/>
        </p:nvSpPr>
        <p:spPr>
          <a:xfrm>
            <a:off x="642881" y="613437"/>
            <a:ext cx="7686921" cy="5631126"/>
          </a:xfrm>
          <a:prstGeom prst="roundRect">
            <a:avLst>
              <a:gd name="adj" fmla="val 338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1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1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Glacer + nous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Maintenant nous glaçons.…"/>
          <p:cNvSpPr/>
          <p:nvPr/>
        </p:nvSpPr>
        <p:spPr>
          <a:xfrm>
            <a:off x="1006927" y="224350"/>
            <a:ext cx="7280046" cy="6259873"/>
          </a:xfrm>
          <a:prstGeom prst="roundRect">
            <a:avLst>
              <a:gd name="adj" fmla="val 304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glaçons.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Claç-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Glaç-+ ions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Pas de ç devant i</a:t>
            </a:r>
          </a:p>
          <a:p>
            <a:pPr algn="ctr" defTabSz="914400">
              <a:defRPr sz="6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Nous glacions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Manger + je"/>
          <p:cNvSpPr/>
          <p:nvPr/>
        </p:nvSpPr>
        <p:spPr>
          <a:xfrm>
            <a:off x="846319" y="495656"/>
            <a:ext cx="7451363" cy="5545470"/>
          </a:xfrm>
          <a:prstGeom prst="roundRect">
            <a:avLst>
              <a:gd name="adj" fmla="val 3435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Manger + je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e"/>
          <p:cNvSpPr/>
          <p:nvPr/>
        </p:nvSpPr>
        <p:spPr>
          <a:xfrm>
            <a:off x="4572000" y="3429000"/>
            <a:ext cx="1270000" cy="1270000"/>
          </a:xfrm>
          <a:prstGeom prst="line">
            <a:avLst/>
          </a:prstGeom>
          <a:ln w="101600">
            <a:solidFill>
              <a:schemeClr val="accent3"/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3" name="Texte"/>
          <p:cNvSpPr/>
          <p:nvPr/>
        </p:nvSpPr>
        <p:spPr>
          <a:xfrm>
            <a:off x="4826000" y="3683000"/>
            <a:ext cx="1270000" cy="1270000"/>
          </a:xfrm>
          <a:prstGeom prst="line">
            <a:avLst/>
          </a:prstGeom>
          <a:ln w="101600">
            <a:solidFill>
              <a:schemeClr val="accent3"/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4" name="Texte"/>
          <p:cNvSpPr txBox="1"/>
          <p:nvPr/>
        </p:nvSpPr>
        <p:spPr>
          <a:xfrm>
            <a:off x="4229100" y="3060700"/>
            <a:ext cx="376957" cy="1778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5" name="Texte"/>
          <p:cNvSpPr txBox="1"/>
          <p:nvPr/>
        </p:nvSpPr>
        <p:spPr>
          <a:xfrm>
            <a:off x="5080000" y="3937000"/>
            <a:ext cx="376957" cy="1778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6" name="Texte"/>
          <p:cNvSpPr/>
          <p:nvPr/>
        </p:nvSpPr>
        <p:spPr>
          <a:xfrm>
            <a:off x="5334000" y="4191000"/>
            <a:ext cx="1270000" cy="1270000"/>
          </a:xfrm>
          <a:prstGeom prst="line">
            <a:avLst/>
          </a:prstGeom>
          <a:ln w="12700">
            <a:solidFill>
              <a:schemeClr val="accent1">
                <a:lumOff val="11862"/>
              </a:schemeClr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7" name="Texte"/>
          <p:cNvSpPr/>
          <p:nvPr/>
        </p:nvSpPr>
        <p:spPr>
          <a:xfrm>
            <a:off x="5588000" y="4445000"/>
            <a:ext cx="1270000" cy="1270000"/>
          </a:xfrm>
          <a:prstGeom prst="line">
            <a:avLst/>
          </a:prstGeom>
          <a:ln w="12700">
            <a:solidFill>
              <a:schemeClr val="accent6">
                <a:lumOff val="-5019"/>
              </a:schemeClr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8" name="Texte"/>
          <p:cNvSpPr/>
          <p:nvPr/>
        </p:nvSpPr>
        <p:spPr>
          <a:xfrm>
            <a:off x="2468023" y="2896313"/>
            <a:ext cx="1270001" cy="1270001"/>
          </a:xfrm>
          <a:prstGeom prst="line">
            <a:avLst/>
          </a:prstGeom>
          <a:ln w="12700">
            <a:solidFill>
              <a:schemeClr val="accent6">
                <a:lumOff val="-5019"/>
              </a:schemeClr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39" name="Texte"/>
          <p:cNvSpPr/>
          <p:nvPr/>
        </p:nvSpPr>
        <p:spPr>
          <a:xfrm>
            <a:off x="5842000" y="4699000"/>
            <a:ext cx="1270000" cy="1270000"/>
          </a:xfrm>
          <a:prstGeom prst="line">
            <a:avLst/>
          </a:prstGeom>
          <a:ln w="12700">
            <a:solidFill>
              <a:schemeClr val="accent4">
                <a:lumOff val="8000"/>
              </a:schemeClr>
            </a:solidFill>
            <a:custDash>
              <a:ds d="100000" sp="200000"/>
            </a:custDash>
            <a:miter lim="400000"/>
          </a:ln>
        </p:spPr>
        <p:txBody>
          <a:bodyPr wrap="none" lIns="0" tIns="0" rIns="0" bIns="0">
            <a:spAutoFit/>
          </a:bodyPr>
          <a:lstStyle/>
          <a:p>
            <a:pPr/>
          </a:p>
        </p:txBody>
      </p:sp>
      <p:sp>
        <p:nvSpPr>
          <p:cNvPr id="40" name="Prendre =…"/>
          <p:cNvSpPr/>
          <p:nvPr/>
        </p:nvSpPr>
        <p:spPr>
          <a:xfrm>
            <a:off x="910563" y="1962550"/>
            <a:ext cx="7483486" cy="3650284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6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Prendre = </a:t>
            </a:r>
          </a:p>
          <a:p>
            <a:pPr algn="ctr" defTabSz="914400">
              <a:defRPr sz="6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prenons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Maintenant nous mangeons.…"/>
          <p:cNvSpPr/>
          <p:nvPr/>
        </p:nvSpPr>
        <p:spPr>
          <a:xfrm>
            <a:off x="1006927" y="720510"/>
            <a:ext cx="7280046" cy="5202837"/>
          </a:xfrm>
          <a:prstGeom prst="roundRect">
            <a:avLst>
              <a:gd name="adj" fmla="val 3661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mangeons.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Mange-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mange+ ais</a:t>
            </a:r>
          </a:p>
          <a:p>
            <a:pPr algn="ctr" defTabSz="914400">
              <a:defRPr sz="6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Je mangeais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nger + nous"/>
          <p:cNvSpPr/>
          <p:nvPr/>
        </p:nvSpPr>
        <p:spPr>
          <a:xfrm>
            <a:off x="653588" y="677680"/>
            <a:ext cx="7708337" cy="5502640"/>
          </a:xfrm>
          <a:prstGeom prst="roundRect">
            <a:avLst>
              <a:gd name="adj" fmla="val 3462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8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Manger + nous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Maintenant nous mangeons.…"/>
          <p:cNvSpPr/>
          <p:nvPr/>
        </p:nvSpPr>
        <p:spPr>
          <a:xfrm>
            <a:off x="1082430" y="272887"/>
            <a:ext cx="7280045" cy="6211336"/>
          </a:xfrm>
          <a:prstGeom prst="roundRect">
            <a:avLst>
              <a:gd name="adj" fmla="val 3067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mangeons.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Mange-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Pas de e devant i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Mang+ ions</a:t>
            </a:r>
          </a:p>
          <a:p>
            <a:pPr algn="ctr" defTabSz="914400">
              <a:defRPr sz="6500">
                <a:solidFill>
                  <a:schemeClr val="accent2">
                    <a:satOff val="-4966"/>
                    <a:lumOff val="-1054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nous mangions</a:t>
            </a:r>
          </a:p>
          <a:p>
            <a:pPr algn="ctr" defTabSz="914400">
              <a:defRPr sz="6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Je mangeais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Écrire + il"/>
          <p:cNvSpPr/>
          <p:nvPr/>
        </p:nvSpPr>
        <p:spPr>
          <a:xfrm>
            <a:off x="824905" y="752631"/>
            <a:ext cx="7622678" cy="4956568"/>
          </a:xfrm>
          <a:prstGeom prst="roundRect">
            <a:avLst>
              <a:gd name="adj" fmla="val 3843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93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Écrire + il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Maintenant nous écrivons .…"/>
          <p:cNvSpPr/>
          <p:nvPr/>
        </p:nvSpPr>
        <p:spPr>
          <a:xfrm>
            <a:off x="1082430" y="272887"/>
            <a:ext cx="7280045" cy="6211336"/>
          </a:xfrm>
          <a:prstGeom prst="roundRect">
            <a:avLst>
              <a:gd name="adj" fmla="val 3067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Maintenant nous écrivons .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Ecriv -</a:t>
            </a:r>
          </a:p>
          <a:p>
            <a:pPr defTabSz="914400">
              <a:defRPr sz="6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Ecriv+ ait</a:t>
            </a:r>
          </a:p>
          <a:p>
            <a:pPr algn="ctr" defTabSz="914400">
              <a:defRPr sz="6500">
                <a:solidFill>
                  <a:schemeClr val="accent2">
                    <a:satOff val="-4966"/>
                    <a:lumOff val="-1054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Il  écrivait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prism dir="r"/>
      </p:transition>
    </mc:Choice>
    <mc:Fallback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es valeurs de l'imparfait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Les valeurs de l'imparfait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r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7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4 valeurs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4 valeurs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29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'imparfait descriptif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l'imparfait descriptif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1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Il s’emploie dans les descriptions. Les adjectifs qualificatifs, entre autres, permettront de le repérer facilement.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253745" indent="-253745" algn="ctr" defTabSz="676655">
              <a:spcBef>
                <a:spcPts val="800"/>
              </a:spcBef>
              <a:buFont typeface="Arial"/>
              <a:defRPr sz="4588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253745" indent="-253745" algn="ctr" defTabSz="676655">
              <a:spcBef>
                <a:spcPts val="800"/>
              </a:spcBef>
              <a:buFont typeface="Arial"/>
              <a:defRPr sz="4588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Il s’emploie dans les descriptions. Les adjectifs qualificatifs, entre autres, permettront de le repérer facilement.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3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a chevelure était longue et soyeuse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66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Sa chevelure était </a:t>
            </a:r>
            <a:r>
              <a:rPr b="1"/>
              <a:t>longue</a:t>
            </a:r>
            <a:r>
              <a:t> et </a:t>
            </a:r>
            <a:r>
              <a:rPr b="1"/>
              <a:t>soyeuse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J'enlève ONS"/>
          <p:cNvSpPr/>
          <p:nvPr/>
        </p:nvSpPr>
        <p:spPr>
          <a:xfrm>
            <a:off x="964099" y="1009606"/>
            <a:ext cx="7483486" cy="448545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120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>
                <a:solidFill>
                  <a:schemeClr val="accent5">
                    <a:lumOff val="-9999"/>
                  </a:schemeClr>
                </a:solidFill>
              </a:rPr>
              <a:t>J'enlève</a:t>
            </a:r>
            <a:r>
              <a:t> </a:t>
            </a:r>
            <a:r>
              <a:rPr>
                <a:solidFill>
                  <a:schemeClr val="accent5">
                    <a:lumOff val="12500"/>
                  </a:schemeClr>
                </a:solidFill>
              </a:rPr>
              <a:t>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'imparfait d'habitude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l'imparfait d'habitude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7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Il s’emploie pour des actions se répétant.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Il s’emploie pour des actions se répétant.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39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Elle prenait le bus tous les matins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66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Elle prenait le bus tous les matins.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l'imparfait de second plan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l'imparfait de second plan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3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'imparfait est le temps du temps de l’arrière-plan (ou de l'action secondaire), le passé simple est le temps du premier plan.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246888" indent="-246888" algn="ctr" defTabSz="658368">
              <a:spcBef>
                <a:spcPts val="800"/>
              </a:spcBef>
              <a:buFont typeface="Arial"/>
              <a:defRPr sz="4464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246888" indent="-246888" algn="ctr" defTabSz="658368">
              <a:spcBef>
                <a:spcPts val="800"/>
              </a:spcBef>
              <a:buFont typeface="Arial"/>
              <a:defRPr sz="4464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L'imparfait est le temps du temps de l’arrière-plan (ou de l'action secondaire), le passé simple est le temps du premier plan. 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5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Elle traversait les grandes plaines de la Bourgogne quand elle vit au loin approcher l'armée des anglais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Elle traversait les grandes plaines de la Bourgogne quand elle vit au loin approcher l'armée des anglais.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l'imparfait duratif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l'imparfait duratif</a:t>
            </a:r>
            <a:endParaRPr b="1"/>
          </a:p>
          <a:p>
            <a:pPr marL="342900" indent="-342900" algn="ctr" defTabSz="914400">
              <a:spcBef>
                <a:spcPts val="1100"/>
              </a:spcBef>
              <a:buFont typeface="Arial"/>
              <a:defRPr sz="6200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49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'est le temps des actions qui durent un certain temps, qui n'ont pas de fin, qui se déroulent."/>
          <p:cNvSpPr txBox="1"/>
          <p:nvPr/>
        </p:nvSpPr>
        <p:spPr>
          <a:xfrm>
            <a:off x="478631" y="1115227"/>
            <a:ext cx="8186738" cy="4198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288035" indent="-288035" algn="ctr" defTabSz="768095">
              <a:spcBef>
                <a:spcPts val="900"/>
              </a:spcBef>
              <a:buFont typeface="Arial"/>
              <a:defRPr sz="5208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				</a:t>
            </a:r>
            <a:endParaRPr b="1"/>
          </a:p>
          <a:p>
            <a:pPr marL="288035" indent="-288035" algn="ctr" defTabSz="768095">
              <a:spcBef>
                <a:spcPts val="900"/>
              </a:spcBef>
              <a:buFont typeface="Arial"/>
              <a:defRPr sz="5208">
                <a:uFill>
                  <a:solidFill>
                    <a:schemeClr val="accent4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rPr b="1"/>
              <a:t>C'est le temps des actions qui durent un certain temps, qui n'ont pas de fin, qui se déroulent.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51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Les enfants jouaient dans la cour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Les enfants jouaient dans la cour.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3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ous les jours,le vieil homme prenait son journal au coin de la rue et marchait jusqu'à la place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Tous les jours,le vieil homme prenait son journal au coin de la rue et marchait jusqu'à la place.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Il me reste…"/>
          <p:cNvSpPr/>
          <p:nvPr/>
        </p:nvSpPr>
        <p:spPr>
          <a:xfrm>
            <a:off x="1435218" y="1063141"/>
            <a:ext cx="6123659" cy="4356965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95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Il me reste</a:t>
            </a:r>
          </a:p>
          <a:p>
            <a:pPr algn="ctr" defTabSz="914400">
              <a:defRPr sz="9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Pren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a maison était pimpante,avec ses murs blancs et ses stores verts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La maison était pimpante,avec ses murs blancs et ses stores verts.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Il rentrait le soir à cinq heures,jetait son veston sur le canapé et se débarrassait de sa cravate avec un soupir. de soulagement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Il rentrait le soir à cinq heures,jetait son veston sur le canapé et se débarrassait de sa cravate avec un soupir. de soulagement.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n ce temps de départ en vacances,le flot des voitures s'écoulait sans interruption quand soudain un concert de klaxons retentit derrière nous."/>
          <p:cNvSpPr/>
          <p:nvPr/>
        </p:nvSpPr>
        <p:spPr>
          <a:xfrm>
            <a:off x="1344207" y="608083"/>
            <a:ext cx="6455586" cy="5384861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En ce temps de départ en vacances,le flot des voitures s'écoulait sans interruption quand soudain un concert de klaxons retentit derrière nous.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e matin là, je guettais son arrivée à la fenêtre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Ce matin là, je guettais son arrivée à la fenêtre.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Il rentrait tranquillement à la maison quand il fut surpris par un chien féroce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Il rentrait tranquillement à la maison quand il fut surpris par un chien féroce.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5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osette dormait profondément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Cosette dormait profondément.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outes les fins de semaine, les enfants se rendaient à la piscine."/>
          <p:cNvSpPr/>
          <p:nvPr/>
        </p:nvSpPr>
        <p:spPr>
          <a:xfrm>
            <a:off x="1344207" y="1453956"/>
            <a:ext cx="6455587" cy="3950089"/>
          </a:xfrm>
          <a:prstGeom prst="rect">
            <a:avLst/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  <a:p>
            <a:pPr algn="ctr" defTabSz="914400">
              <a:defRPr sz="4500">
                <a:solidFill>
                  <a:schemeClr val="accent6">
                    <a:lumOff val="-501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Toutes les fins de semaine, les enfants se rendaient à la piscine.</a:t>
            </a:r>
          </a:p>
          <a:p>
            <a:pPr algn="ctr" defTabSz="914400">
              <a:defRPr sz="4500">
                <a:solidFill>
                  <a:schemeClr val="accent5">
                    <a:lumOff val="12500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Je peux maintenant rajouter mes terminaisons:"/>
          <p:cNvSpPr/>
          <p:nvPr/>
        </p:nvSpPr>
        <p:spPr>
          <a:xfrm>
            <a:off x="1092586" y="891825"/>
            <a:ext cx="6830341" cy="4624646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algn="ctr" defTabSz="914400">
              <a:defRPr sz="59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Je peux maintenant rajouter mes terminaisons: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Je            -ais…"/>
          <p:cNvSpPr txBox="1"/>
          <p:nvPr>
            <p:ph type="body" idx="4294967295"/>
          </p:nvPr>
        </p:nvSpPr>
        <p:spPr>
          <a:xfrm>
            <a:off x="778417" y="754326"/>
            <a:ext cx="8229601" cy="5600099"/>
          </a:xfrm>
          <a:prstGeom prst="rect">
            <a:avLst/>
          </a:prstGeom>
        </p:spPr>
        <p:txBody>
          <a:bodyPr lIns="50800" tIns="50800" rIns="50800" bIns="50800">
            <a:normAutofit fontScale="100000" lnSpcReduction="0"/>
          </a:bodyPr>
          <a:lstStyle/>
          <a:p>
            <a:pPr lvl="2" marL="228600" indent="685800">
              <a:buSzTx/>
              <a:buNone/>
              <a:defRPr sz="4000"/>
            </a:pPr>
            <a:r>
              <a:rPr>
                <a:solidFill>
                  <a:srgbClr val="10253F"/>
                </a:solidFill>
                <a:uFill>
                  <a:solidFill>
                    <a:srgbClr val="10253F"/>
                  </a:solidFill>
                </a:uFill>
              </a:rPr>
              <a:t>Je 		         -ais</a:t>
            </a:r>
            <a:endParaRPr>
              <a:solidFill>
                <a:srgbClr val="10253F"/>
              </a:solidFill>
              <a:uFill>
                <a:solidFill>
                  <a:srgbClr val="10253F"/>
                </a:solidFill>
              </a:uFill>
            </a:endParaRPr>
          </a:p>
          <a:p>
            <a:pPr lvl="2" marL="228600" indent="685800">
              <a:buSzTx/>
              <a:buNone/>
              <a:defRPr sz="4000"/>
            </a:pPr>
            <a:r>
              <a:rPr>
                <a:solidFill>
                  <a:srgbClr val="10253F"/>
                </a:solidFill>
                <a:uFill>
                  <a:solidFill>
                    <a:srgbClr val="10253F"/>
                  </a:solidFill>
                </a:uFill>
              </a:rPr>
              <a:t>Tu 		         -ais</a:t>
            </a:r>
            <a:endParaRPr>
              <a:solidFill>
                <a:srgbClr val="10253F"/>
              </a:solidFill>
              <a:uFill>
                <a:solidFill>
                  <a:srgbClr val="10253F"/>
                </a:solidFill>
              </a:uFill>
            </a:endParaRPr>
          </a:p>
          <a:p>
            <a:pPr lvl="2" marL="228600" indent="685800">
              <a:buSzTx/>
              <a:buNone/>
              <a:defRPr sz="4000"/>
            </a:pPr>
            <a:r>
              <a:rPr>
                <a:solidFill>
                  <a:srgbClr val="10253F"/>
                </a:solidFill>
                <a:uFill>
                  <a:solidFill>
                    <a:srgbClr val="10253F"/>
                  </a:solidFill>
                </a:uFill>
              </a:rPr>
              <a:t>Il / Elle / On   -ait</a:t>
            </a:r>
            <a:endParaRPr>
              <a:solidFill>
                <a:srgbClr val="10253F"/>
              </a:solidFill>
              <a:uFill>
                <a:solidFill>
                  <a:srgbClr val="10253F"/>
                </a:solidFill>
              </a:uFill>
            </a:endParaRPr>
          </a:p>
          <a:p>
            <a:pPr lvl="2" marL="228600" indent="685800">
              <a:buSzTx/>
              <a:buNone/>
              <a:defRPr sz="4000"/>
            </a:pPr>
            <a:r>
              <a:rPr>
                <a:solidFill>
                  <a:srgbClr val="10253F"/>
                </a:solidFill>
                <a:uFill>
                  <a:solidFill>
                    <a:srgbClr val="10253F"/>
                  </a:solidFill>
                </a:uFill>
              </a:rPr>
              <a:t>Nous 	        -ions</a:t>
            </a:r>
            <a:endParaRPr>
              <a:solidFill>
                <a:srgbClr val="10253F"/>
              </a:solidFill>
              <a:uFill>
                <a:solidFill>
                  <a:srgbClr val="10253F"/>
                </a:solidFill>
              </a:uFill>
            </a:endParaRPr>
          </a:p>
          <a:p>
            <a:pPr lvl="2" marL="228600" indent="685800">
              <a:buSzTx/>
              <a:buNone/>
              <a:defRPr sz="4000"/>
            </a:pPr>
            <a:r>
              <a:rPr>
                <a:solidFill>
                  <a:srgbClr val="10253F"/>
                </a:solidFill>
                <a:uFill>
                  <a:solidFill>
                    <a:srgbClr val="10253F"/>
                  </a:solidFill>
                </a:uFill>
              </a:rPr>
              <a:t>Vous 		  -iez</a:t>
            </a:r>
            <a:endParaRPr>
              <a:solidFill>
                <a:srgbClr val="10253F"/>
              </a:solidFill>
              <a:uFill>
                <a:solidFill>
                  <a:srgbClr val="10253F"/>
                </a:solidFill>
              </a:uFill>
            </a:endParaRPr>
          </a:p>
          <a:p>
            <a:pPr lvl="2" marL="228600" indent="685800">
              <a:buSzTx/>
              <a:buNone/>
              <a:defRPr sz="4000"/>
            </a:pPr>
            <a:r>
              <a:rPr>
                <a:solidFill>
                  <a:srgbClr val="10253F"/>
                </a:solidFill>
                <a:uFill>
                  <a:solidFill>
                    <a:srgbClr val="10253F"/>
                  </a:solidFill>
                </a:uFill>
              </a:rPr>
              <a:t>Ils/Elles 	  -aient</a:t>
            </a:r>
            <a:endParaRPr>
              <a:solidFill>
                <a:srgbClr val="10253F"/>
              </a:solidFill>
              <a:uFill>
                <a:solidFill>
                  <a:srgbClr val="10253F"/>
                </a:solidFill>
              </a:uFill>
            </a:endParaRPr>
          </a:p>
          <a:p>
            <a:pPr>
              <a:buSzTx/>
              <a:buNone/>
              <a:defRPr sz="4000"/>
            </a:pPr>
            <a:r>
              <a:t>Voyons un exemple…</a:t>
            </a:r>
          </a:p>
        </p:txBody>
      </p:sp>
      <p:pic>
        <p:nvPicPr>
          <p:cNvPr id="49" name="ANd9GcQtRnzELo3uP2J5t3JNszy7mfnOcbB1jwIShwuq6wGXNkmcGTsaro1bl9Vn.jpg" descr="ANd9GcQtRnzELo3uP2J5t3JNszy7mfnOcbB1jwIShwuq6wGXNkmcGTsaro1bl9Vn.jp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29437" y="4408487"/>
            <a:ext cx="2214563" cy="24495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inir = maintenant nous finissons…"/>
          <p:cNvSpPr/>
          <p:nvPr/>
        </p:nvSpPr>
        <p:spPr>
          <a:xfrm>
            <a:off x="1242488" y="1095263"/>
            <a:ext cx="6926707" cy="4271305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3"/>
            </a:solidFill>
          </a:ln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ctr" defTabSz="914400">
              <a:defRPr sz="7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Finir = maintenant nous finissons</a:t>
            </a:r>
          </a:p>
          <a:p>
            <a:pPr algn="ctr" defTabSz="914400">
              <a:defRPr sz="7000">
                <a:solidFill>
                  <a:schemeClr val="accent5">
                    <a:lumOff val="-9999"/>
                  </a:schemeClr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FINISS-</a:t>
            </a:r>
          </a:p>
        </p:txBody>
      </p:sp>
      <p:sp>
        <p:nvSpPr>
          <p:cNvPr id="52" name="Flèche"/>
          <p:cNvSpPr/>
          <p:nvPr/>
        </p:nvSpPr>
        <p:spPr>
          <a:xfrm>
            <a:off x="1263903" y="4221781"/>
            <a:ext cx="1905001" cy="1455296"/>
          </a:xfrm>
          <a:prstGeom prst="rightArrow">
            <a:avLst>
              <a:gd name="adj1" fmla="val 32000"/>
              <a:gd name="adj2" fmla="val 83777"/>
            </a:avLst>
          </a:prstGeom>
          <a:gradFill>
            <a:gsLst>
              <a:gs pos="0">
                <a:srgbClr val="ACBEDF"/>
              </a:gs>
              <a:gs pos="100000">
                <a:srgbClr val="CADCFF"/>
              </a:gs>
            </a:gsLst>
            <a:lin ang="16200000"/>
          </a:gradFill>
          <a:ln>
            <a:solidFill>
              <a:srgbClr val="ADBBD5"/>
            </a:solidFill>
          </a:ln>
          <a:effectLst>
            <a:outerShdw sx="100000" sy="100000" kx="0" ky="0" algn="b" rotWithShape="0" blurRad="38100" dist="23000" dir="5400000">
              <a:schemeClr val="accent4">
                <a:alpha val="35000"/>
              </a:schemeClr>
            </a:outerShdw>
          </a:effectLst>
        </p:spPr>
        <p:txBody>
          <a:bodyPr lIns="50800" tIns="50800" rIns="50800" bIns="50800"/>
          <a:lstStyle/>
          <a:p>
            <a:pPr defTabSz="914400">
              <a:defRPr sz="18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fast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FF"/>
      </a:accent5>
      <a:accent6>
        <a:srgbClr val="800080"/>
      </a:accent6>
      <a:hlink>
        <a:srgbClr val="0000FF"/>
      </a:hlink>
      <a:folHlink>
        <a:srgbClr val="FF00FF"/>
      </a:folHlink>
    </a:clrScheme>
    <a:fontScheme name="Default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4"/>
            </a:solidFill>
            <a:effectLst/>
            <a:uFill>
              <a:solidFill>
                <a:schemeClr val="accent4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FF"/>
      </a:accent5>
      <a:accent6>
        <a:srgbClr val="800080"/>
      </a:accent6>
      <a:hlink>
        <a:srgbClr val="0000FF"/>
      </a:hlink>
      <a:folHlink>
        <a:srgbClr val="FF00FF"/>
      </a:folHlink>
    </a:clrScheme>
    <a:fontScheme name="Default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4"/>
            </a:solidFill>
            <a:effectLst/>
            <a:uFill>
              <a:solidFill>
                <a:schemeClr val="accent4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chemeClr val="accent4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