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solidFill>
          <a:schemeClr val="accent4"/>
        </a:solidFill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éro de diapositive"/>
          <p:cNvSpPr txBox="1"/>
          <p:nvPr>
            <p:ph type="sldNum" sz="quarter" idx="2"/>
          </p:nvPr>
        </p:nvSpPr>
        <p:spPr>
          <a:xfrm>
            <a:off x="7227887" y="6886575"/>
            <a:ext cx="2346326" cy="19564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exte du titre"/>
          <p:cNvSpPr txBox="1"/>
          <p:nvPr>
            <p:ph type="title"/>
          </p:nvPr>
        </p:nvSpPr>
        <p:spPr>
          <a:xfrm>
            <a:off x="503555" y="101453"/>
            <a:ext cx="9063991" cy="166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Texte du titre</a:t>
            </a:r>
          </a:p>
        </p:txBody>
      </p:sp>
      <p:sp>
        <p:nvSpPr>
          <p:cNvPr id="4" name="Texte niveau 1…"/>
          <p:cNvSpPr txBox="1"/>
          <p:nvPr>
            <p:ph type="body" idx="1"/>
          </p:nvPr>
        </p:nvSpPr>
        <p:spPr>
          <a:xfrm>
            <a:off x="503555" y="1763183"/>
            <a:ext cx="9063991" cy="579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49262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 passé simple"/>
          <p:cNvSpPr txBox="1"/>
          <p:nvPr>
            <p:ph type="subTitle" idx="4294967295"/>
          </p:nvPr>
        </p:nvSpPr>
        <p:spPr>
          <a:xfrm>
            <a:off x="762680" y="1060903"/>
            <a:ext cx="9070976" cy="4989514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>
            <a:lvl1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9000"/>
            </a:lvl1pPr>
          </a:lstStyle>
          <a:p>
            <a:pPr/>
            <a:r>
              <a:t>Le passé simple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" name="Annoncer + Je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Annoncer + Je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" name="J'annonçai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J'annonçai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75" name="Pour conjuguer au passé simple les verbes du 2ème groupe .…"/>
          <p:cNvSpPr txBox="1"/>
          <p:nvPr>
            <p:ph type="subTitle" sz="quarter" idx="4294967295"/>
          </p:nvPr>
        </p:nvSpPr>
        <p:spPr>
          <a:xfrm>
            <a:off x="503237" y="1768475"/>
            <a:ext cx="9070976" cy="1398588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2400"/>
              <a:t>Pour conjuguer au passé simple les </a:t>
            </a:r>
            <a:r>
              <a:rPr b="1" sz="2400"/>
              <a:t>verbes du 2ème groupe .</a:t>
            </a:r>
            <a:endParaRPr b="1" sz="2400"/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2400"/>
              <a:t>Il faut ajouter au radical les terminaisons suivantes :</a:t>
            </a:r>
            <a:endParaRPr sz="2400"/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b="1" sz="2400"/>
              <a:t>-is, -is, -it, -îmes, -îtes, irent</a:t>
            </a:r>
          </a:p>
        </p:txBody>
      </p:sp>
      <p:sp>
        <p:nvSpPr>
          <p:cNvPr id="76" name="Je veux conjuguer « finir » avec vous."/>
          <p:cNvSpPr txBox="1"/>
          <p:nvPr/>
        </p:nvSpPr>
        <p:spPr>
          <a:xfrm>
            <a:off x="576262" y="3455987"/>
            <a:ext cx="89281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Je veux conjuguer « finir » avec vous.</a:t>
            </a:r>
          </a:p>
        </p:txBody>
      </p:sp>
      <p:sp>
        <p:nvSpPr>
          <p:cNvPr id="77" name="finir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finir</a:t>
            </a:r>
          </a:p>
        </p:txBody>
      </p:sp>
      <p:sp>
        <p:nvSpPr>
          <p:cNvPr id="78" name="fin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fin-</a:t>
            </a:r>
          </a:p>
        </p:txBody>
      </p:sp>
      <p:sp>
        <p:nvSpPr>
          <p:cNvPr id="79" name="fin-îtes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fin-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îtes</a:t>
            </a:r>
          </a:p>
        </p:txBody>
      </p:sp>
      <p:sp>
        <p:nvSpPr>
          <p:cNvPr id="80" name="Vous finîtes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sz="2200"/>
              <a:t>Vous fin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îtes</a:t>
            </a:r>
          </a:p>
        </p:txBody>
      </p:sp>
      <p:sp>
        <p:nvSpPr>
          <p:cNvPr id="81" name="Ligne"/>
          <p:cNvSpPr/>
          <p:nvPr/>
        </p:nvSpPr>
        <p:spPr>
          <a:xfrm flipV="1">
            <a:off x="2663825" y="4503737"/>
            <a:ext cx="144463" cy="825501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2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83" name="J'ajoute la terminaison. Avec vous, la terminaison est -îtes,"/>
          <p:cNvSpPr txBox="1"/>
          <p:nvPr/>
        </p:nvSpPr>
        <p:spPr>
          <a:xfrm>
            <a:off x="4248150" y="5341937"/>
            <a:ext cx="2376488" cy="11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vous, la terminaison est -îtes,</a:t>
            </a:r>
          </a:p>
        </p:txBody>
      </p:sp>
      <p:sp>
        <p:nvSpPr>
          <p:cNvPr id="84" name="Ligne"/>
          <p:cNvSpPr/>
          <p:nvPr/>
        </p:nvSpPr>
        <p:spPr>
          <a:xfrm flipH="1" flipV="1">
            <a:off x="7847012" y="4505324"/>
            <a:ext cx="74613" cy="68103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5" name="Cela donne : vous finîtes.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vous finîtes.</a:t>
            </a:r>
          </a:p>
        </p:txBody>
      </p:sp>
      <p:sp>
        <p:nvSpPr>
          <p:cNvPr id="86" name="C'est la terminaison en Î"/>
          <p:cNvSpPr/>
          <p:nvPr/>
        </p:nvSpPr>
        <p:spPr>
          <a:xfrm>
            <a:off x="1130092" y="6679433"/>
            <a:ext cx="7810917" cy="7493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252595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3400">
                <a:solidFill>
                  <a:schemeClr val="accent3"/>
                </a:solidFill>
              </a:defRPr>
            </a:lvl1pPr>
          </a:lstStyle>
          <a:p>
            <a:pPr/>
            <a:r>
              <a:t>C'est la terminaison en Î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16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9"/>
      <p:bldP build="whole" bldLvl="1" animBg="1" rev="0" advAuto="0" spid="81" grpId="5"/>
      <p:bldP build="whole" bldLvl="1" animBg="1" rev="0" advAuto="0" spid="86" grpId="12"/>
      <p:bldP build="whole" bldLvl="1" animBg="1" rev="0" advAuto="0" spid="84" grpId="10"/>
      <p:bldP build="whole" bldLvl="1" animBg="1" rev="0" advAuto="0" spid="77" grpId="3"/>
      <p:bldP build="whole" bldLvl="1" animBg="1" rev="0" advAuto="0" spid="78" grpId="4"/>
      <p:bldP build="whole" bldLvl="1" animBg="1" rev="0" advAuto="0" spid="83" grpId="8"/>
      <p:bldP build="whole" bldLvl="1" animBg="1" rev="0" advAuto="0" spid="79" grpId="7"/>
      <p:bldP build="whole" bldLvl="1" animBg="1" rev="0" advAuto="0" spid="76" grpId="2"/>
      <p:bldP build="whole" bldLvl="1" animBg="1" rev="0" advAuto="0" spid="82" grpId="6"/>
      <p:bldP build="whole" bldLvl="1" animBg="1" rev="0" advAuto="0" spid="85" grpId="11"/>
      <p:bldP build="whole" bldLvl="1" animBg="1" rev="0" advAuto="0" spid="7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" name="Rugir + v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Rugir + vous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Vous Rugît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Vous Rugîtes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5" name="Vernir + il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Vernir + il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8" name="Il vernit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Il vernit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" name="Blanchir + il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Blanchir + ils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4" name="Ils blanchirent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Ils blanchirent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107" name="Pour conjuguer au passé simple les verbes VENIR et TENIR et leurs dérivés : RETENIR, REVENIR... .…"/>
          <p:cNvSpPr txBox="1"/>
          <p:nvPr>
            <p:ph type="subTitle" sz="quarter" idx="4294967295"/>
          </p:nvPr>
        </p:nvSpPr>
        <p:spPr>
          <a:xfrm>
            <a:off x="503237" y="1768475"/>
            <a:ext cx="9070976" cy="1398588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2400"/>
              <a:t>Pour conjuguer au passé simple les </a:t>
            </a:r>
            <a:r>
              <a:rPr b="1" sz="2400"/>
              <a:t>verbes VENIR et TENIR et leurs dérivés : RETENIR, REVENIR... .</a:t>
            </a:r>
            <a:endParaRPr b="1" sz="2400"/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2400"/>
              <a:t>Il faut ajouter au radical les terminaisons suivantes :</a:t>
            </a:r>
            <a:endParaRPr sz="2400"/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b="1" sz="2400">
                <a:solidFill>
                  <a:srgbClr val="C5000B"/>
                </a:solidFill>
              </a:rPr>
              <a:t>-Ins, ins, int, înmes, întes, inrent</a:t>
            </a:r>
          </a:p>
        </p:txBody>
      </p:sp>
      <p:sp>
        <p:nvSpPr>
          <p:cNvPr id="108" name="Je veux conjuguer « Tenir » avec vous."/>
          <p:cNvSpPr txBox="1"/>
          <p:nvPr/>
        </p:nvSpPr>
        <p:spPr>
          <a:xfrm>
            <a:off x="576262" y="3455987"/>
            <a:ext cx="89281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Je veux conjuguer « Tenir » avec vous.</a:t>
            </a:r>
          </a:p>
        </p:txBody>
      </p:sp>
      <p:sp>
        <p:nvSpPr>
          <p:cNvPr id="109" name="Tenir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Tenir</a:t>
            </a:r>
          </a:p>
        </p:txBody>
      </p:sp>
      <p:sp>
        <p:nvSpPr>
          <p:cNvPr id="110" name="T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T-</a:t>
            </a:r>
          </a:p>
        </p:txBody>
      </p:sp>
      <p:sp>
        <p:nvSpPr>
          <p:cNvPr id="111" name="T-Întes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T-</a:t>
            </a:r>
            <a:r>
              <a:rPr sz="2200">
                <a:solidFill>
                  <a:srgbClr val="C5000B"/>
                </a:solidFill>
              </a:rPr>
              <a:t>Întes</a:t>
            </a:r>
          </a:p>
        </p:txBody>
      </p:sp>
      <p:sp>
        <p:nvSpPr>
          <p:cNvPr id="112" name="Vous tîntes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Vous tîntes</a:t>
            </a:r>
          </a:p>
        </p:txBody>
      </p:sp>
      <p:sp>
        <p:nvSpPr>
          <p:cNvPr id="113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114" name="J'ajoute la terminaison. Avec vous, la terminaison est -întes"/>
          <p:cNvSpPr txBox="1"/>
          <p:nvPr/>
        </p:nvSpPr>
        <p:spPr>
          <a:xfrm>
            <a:off x="4248150" y="5341937"/>
            <a:ext cx="2376488" cy="11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vous, la terminaison est -întes</a:t>
            </a:r>
          </a:p>
        </p:txBody>
      </p:sp>
      <p:sp>
        <p:nvSpPr>
          <p:cNvPr id="115" name="Ligne"/>
          <p:cNvSpPr/>
          <p:nvPr/>
        </p:nvSpPr>
        <p:spPr>
          <a:xfrm flipV="1">
            <a:off x="7921624" y="4647434"/>
            <a:ext cx="2" cy="53892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6" name="Cela donne : vous Tîntes.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vous Tîntes.</a:t>
            </a:r>
          </a:p>
        </p:txBody>
      </p:sp>
      <p:sp>
        <p:nvSpPr>
          <p:cNvPr id="117" name="C'est la terminaison en IN"/>
          <p:cNvSpPr/>
          <p:nvPr/>
        </p:nvSpPr>
        <p:spPr>
          <a:xfrm>
            <a:off x="1130092" y="6679433"/>
            <a:ext cx="7810917" cy="7493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252595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3400">
                <a:solidFill>
                  <a:schemeClr val="accent3"/>
                </a:solidFill>
              </a:defRPr>
            </a:lvl1pPr>
          </a:lstStyle>
          <a:p>
            <a:pPr/>
            <a:r>
              <a:t>C'est la terminaison en 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" grpId="9"/>
      <p:bldP build="whole" bldLvl="1" animBg="1" rev="0" advAuto="0" spid="117" grpId="11"/>
      <p:bldP build="whole" bldLvl="1" animBg="1" rev="0" advAuto="0" spid="112" grpId="8"/>
      <p:bldP build="whole" bldLvl="1" animBg="1" rev="0" advAuto="0" spid="108" grpId="2"/>
      <p:bldP build="whole" bldLvl="1" animBg="1" rev="0" advAuto="0" spid="116" grpId="10"/>
      <p:bldP build="whole" bldLvl="1" animBg="1" rev="0" advAuto="0" spid="109" grpId="3"/>
      <p:bldP build="whole" bldLvl="1" animBg="1" rev="0" advAuto="0" spid="111" grpId="6"/>
      <p:bldP build="whole" bldLvl="1" animBg="1" rev="0" advAuto="0" spid="114" grpId="7"/>
      <p:bldP build="whole" bldLvl="1" animBg="1" rev="0" advAuto="0" spid="113" grpId="5"/>
      <p:bldP build="whole" bldLvl="1" animBg="1" rev="0" advAuto="0" spid="110" grpId="4"/>
      <p:bldP build="whole" bldLvl="1" animBg="1" rev="0" advAuto="0" spid="10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23" name="Pour conjuguer au passé simple les verbes du 1er groupe et le verbe aller. Il faut ajouter au radical les terminaisons suivantes :…"/>
          <p:cNvSpPr txBox="1"/>
          <p:nvPr>
            <p:ph type="subTitle" sz="quarter" idx="4294967295"/>
          </p:nvPr>
        </p:nvSpPr>
        <p:spPr>
          <a:xfrm>
            <a:off x="503237" y="1768475"/>
            <a:ext cx="9070976" cy="1398588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2400"/>
              <a:t>Pour conjuguer au passé simple les </a:t>
            </a:r>
            <a:r>
              <a:rPr b="1" sz="2400"/>
              <a:t>verbes du 1er groupe et le verbe aller</a:t>
            </a:r>
            <a:r>
              <a:rPr sz="2400"/>
              <a:t>. Il faut ajouter au radical les terminaisons suivantes :</a:t>
            </a:r>
            <a:endParaRPr sz="2400"/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b="1" sz="2400"/>
              <a:t>-ai, -as, -a, -âmes, -âtes, èrent</a:t>
            </a:r>
          </a:p>
        </p:txBody>
      </p:sp>
      <p:sp>
        <p:nvSpPr>
          <p:cNvPr id="24" name="Je veux conjuguer « porter » avec nous."/>
          <p:cNvSpPr txBox="1"/>
          <p:nvPr/>
        </p:nvSpPr>
        <p:spPr>
          <a:xfrm>
            <a:off x="576262" y="3455987"/>
            <a:ext cx="89281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Je veux conjuguer « porter » avec nous.</a:t>
            </a:r>
          </a:p>
        </p:txBody>
      </p:sp>
      <p:sp>
        <p:nvSpPr>
          <p:cNvPr id="25" name="porter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porter</a:t>
            </a:r>
          </a:p>
        </p:txBody>
      </p:sp>
      <p:sp>
        <p:nvSpPr>
          <p:cNvPr id="26" name="port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port-</a:t>
            </a:r>
          </a:p>
        </p:txBody>
      </p:sp>
      <p:sp>
        <p:nvSpPr>
          <p:cNvPr id="27" name="port-âmes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port-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âmes</a:t>
            </a:r>
          </a:p>
        </p:txBody>
      </p:sp>
      <p:sp>
        <p:nvSpPr>
          <p:cNvPr id="28" name="Nous portâmes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sz="2200"/>
              <a:t>Nous port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âmes</a:t>
            </a:r>
          </a:p>
        </p:txBody>
      </p:sp>
      <p:sp>
        <p:nvSpPr>
          <p:cNvPr id="29" name="Ligne"/>
          <p:cNvSpPr/>
          <p:nvPr/>
        </p:nvSpPr>
        <p:spPr>
          <a:xfrm flipV="1">
            <a:off x="2663825" y="4503737"/>
            <a:ext cx="144463" cy="825501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0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31" name="Ligne"/>
          <p:cNvSpPr/>
          <p:nvPr/>
        </p:nvSpPr>
        <p:spPr>
          <a:xfrm flipH="1" flipV="1">
            <a:off x="5038725" y="4503737"/>
            <a:ext cx="219076" cy="754063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2" name="J'ajoute la terminaison. Avec nous, la terminaison est -âmes,"/>
          <p:cNvSpPr txBox="1"/>
          <p:nvPr/>
        </p:nvSpPr>
        <p:spPr>
          <a:xfrm>
            <a:off x="4248150" y="5341937"/>
            <a:ext cx="2376488" cy="11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nous, la terminaison est -âmes,</a:t>
            </a:r>
          </a:p>
        </p:txBody>
      </p:sp>
      <p:sp>
        <p:nvSpPr>
          <p:cNvPr id="33" name="Ligne"/>
          <p:cNvSpPr/>
          <p:nvPr/>
        </p:nvSpPr>
        <p:spPr>
          <a:xfrm flipH="1" flipV="1">
            <a:off x="7847012" y="4505324"/>
            <a:ext cx="74613" cy="68103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4" name="Cela donne : nous portâmes.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nous portâmes.</a:t>
            </a:r>
          </a:p>
        </p:txBody>
      </p:sp>
      <p:sp>
        <p:nvSpPr>
          <p:cNvPr id="35" name="C'est la terminaison en A"/>
          <p:cNvSpPr/>
          <p:nvPr/>
        </p:nvSpPr>
        <p:spPr>
          <a:xfrm>
            <a:off x="1130092" y="6679433"/>
            <a:ext cx="7810917" cy="7493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252595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3400">
                <a:solidFill>
                  <a:schemeClr val="accent3"/>
                </a:solidFill>
              </a:defRPr>
            </a:lvl1pPr>
          </a:lstStyle>
          <a:p>
            <a:pPr/>
            <a:r>
              <a:t>C'est la terminaison en 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16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6" presetID="4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16" presetID="4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" grpId="6"/>
      <p:bldP build="whole" bldLvl="1" animBg="1" rev="0" advAuto="0" spid="34" grpId="11"/>
      <p:bldP build="whole" bldLvl="1" animBg="1" rev="0" advAuto="0" spid="23" grpId="2"/>
      <p:bldP build="whole" bldLvl="1" animBg="1" rev="0" advAuto="0" spid="25" grpId="4"/>
      <p:bldP build="whole" bldLvl="1" animBg="1" rev="0" advAuto="0" spid="28" grpId="13"/>
      <p:bldP build="whole" bldLvl="1" animBg="1" rev="0" advAuto="0" spid="24" grpId="3"/>
      <p:bldP build="whole" bldLvl="1" animBg="1" rev="0" advAuto="0" spid="31" grpId="9"/>
      <p:bldP build="whole" bldLvl="1" animBg="1" rev="0" advAuto="0" spid="32" grpId="8"/>
      <p:bldP build="whole" bldLvl="1" animBg="1" rev="0" advAuto="0" spid="30" grpId="5"/>
      <p:bldP build="whole" bldLvl="1" animBg="1" rev="0" advAuto="0" spid="26" grpId="7"/>
      <p:bldP build="whole" bldLvl="1" animBg="1" rev="0" advAuto="0" spid="22" grpId="1"/>
      <p:bldP build="whole" bldLvl="1" animBg="1" rev="0" advAuto="0" spid="33" grpId="12"/>
      <p:bldP build="whole" bldLvl="1" animBg="1" rev="0" advAuto="0" spid="35" grpId="14"/>
      <p:bldP build="whole" bldLvl="1" animBg="1" rev="0" advAuto="0" spid="27" grpId="1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120" name="AUTRE EXEMPLE : Je veux conjuguer « CONVENIR» avec ils."/>
          <p:cNvSpPr txBox="1"/>
          <p:nvPr/>
        </p:nvSpPr>
        <p:spPr>
          <a:xfrm>
            <a:off x="431800" y="2173287"/>
            <a:ext cx="8928100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AUTRE EXEMPLE : Je veux conjuguer « CONVENIR» avec ils.</a:t>
            </a:r>
          </a:p>
        </p:txBody>
      </p:sp>
      <p:sp>
        <p:nvSpPr>
          <p:cNvPr id="121" name="Convenir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Convenir</a:t>
            </a:r>
          </a:p>
        </p:txBody>
      </p:sp>
      <p:sp>
        <p:nvSpPr>
          <p:cNvPr id="122" name="Conv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/>
            <a:r>
              <a:t>Conv-</a:t>
            </a:r>
          </a:p>
        </p:txBody>
      </p:sp>
      <p:sp>
        <p:nvSpPr>
          <p:cNvPr id="123" name="Conv-Inrent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Conv-</a:t>
            </a:r>
            <a:r>
              <a:rPr sz="2200">
                <a:solidFill>
                  <a:srgbClr val="C5000B"/>
                </a:solidFill>
              </a:rPr>
              <a:t>Inrent</a:t>
            </a:r>
          </a:p>
        </p:txBody>
      </p:sp>
      <p:sp>
        <p:nvSpPr>
          <p:cNvPr id="124" name="Ils Convinrent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Ils Convinrent</a:t>
            </a:r>
          </a:p>
        </p:txBody>
      </p:sp>
      <p:sp>
        <p:nvSpPr>
          <p:cNvPr id="125" name="Ligne"/>
          <p:cNvSpPr/>
          <p:nvPr/>
        </p:nvSpPr>
        <p:spPr>
          <a:xfrm flipV="1">
            <a:off x="2663824" y="4432547"/>
            <a:ext cx="211486" cy="896691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6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127" name="J'ajoute la terminaison. Avec ils la terminaison est -Inrent,"/>
          <p:cNvSpPr txBox="1"/>
          <p:nvPr/>
        </p:nvSpPr>
        <p:spPr>
          <a:xfrm>
            <a:off x="4248150" y="5341937"/>
            <a:ext cx="2376488" cy="11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ils la terminaison est -Inrent,</a:t>
            </a:r>
          </a:p>
        </p:txBody>
      </p:sp>
      <p:sp>
        <p:nvSpPr>
          <p:cNvPr id="128" name="Ligne"/>
          <p:cNvSpPr/>
          <p:nvPr/>
        </p:nvSpPr>
        <p:spPr>
          <a:xfrm flipH="1" flipV="1">
            <a:off x="7847012" y="4505324"/>
            <a:ext cx="74613" cy="68103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9" name="Cela donne : ils Convinrent.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ils Convinrent.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8"/>
      <p:bldP build="whole" bldLvl="1" animBg="1" rev="0" advAuto="0" spid="128" grpId="9"/>
      <p:bldP build="whole" bldLvl="1" animBg="1" rev="0" advAuto="0" spid="125" grpId="4"/>
      <p:bldP build="whole" bldLvl="1" animBg="1" rev="0" advAuto="0" spid="121" grpId="2"/>
      <p:bldP build="whole" bldLvl="1" animBg="1" rev="0" advAuto="0" spid="123" grpId="6"/>
      <p:bldP build="whole" bldLvl="1" animBg="1" rev="0" advAuto="0" spid="127" grpId="7"/>
      <p:bldP build="whole" bldLvl="1" animBg="1" rev="0" advAuto="0" spid="126" grpId="5"/>
      <p:bldP build="whole" bldLvl="1" animBg="1" rev="0" advAuto="0" spid="122" grpId="3"/>
      <p:bldP build="whole" bldLvl="1" animBg="1" rev="0" advAuto="0" spid="120" grpId="1"/>
      <p:bldP build="whole" bldLvl="1" animBg="1" rev="0" advAuto="0" spid="129" grpId="1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2" name="Tenir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Tenir + Nous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5" name="Nous tîn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tînmes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8" name="Obtenir + Il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Obtenir + Ils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1" name="Ils obtinrent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Ils obtinrent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4" name="Détenir  + Je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Détenir  + Je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7" name="Je détin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Je détins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0" name="Survenir + v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Survenir + vous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3" name="Vous survînt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Vous survîntes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156" name="Pour conjuguer au passé simple les verbes du 3ème groupe .…"/>
          <p:cNvSpPr txBox="1"/>
          <p:nvPr>
            <p:ph type="subTitle" sz="quarter" idx="4294967295"/>
          </p:nvPr>
        </p:nvSpPr>
        <p:spPr>
          <a:xfrm>
            <a:off x="503237" y="1768475"/>
            <a:ext cx="9070976" cy="1398588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/>
          <a:p>
            <a:pPr marL="0" indent="0" algn="ctr" defTabSz="381873">
              <a:spcBef>
                <a:spcPts val="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rPr sz="2040"/>
              <a:t>Pour conjuguer au passé simple les </a:t>
            </a:r>
            <a:r>
              <a:rPr b="1" sz="2040"/>
              <a:t>verbes du 3ème groupe .</a:t>
            </a:r>
            <a:endParaRPr b="1" sz="2040"/>
          </a:p>
          <a:p>
            <a:pPr marL="0" indent="0" algn="ctr" defTabSz="381873">
              <a:spcBef>
                <a:spcPts val="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rPr sz="2040"/>
              <a:t>Il faut ajouter au radical les terminaisons suivantes :</a:t>
            </a:r>
            <a:endParaRPr sz="2040"/>
          </a:p>
          <a:p>
            <a:pPr marL="0" indent="0" algn="ctr" defTabSz="381873">
              <a:spcBef>
                <a:spcPts val="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>
                <a:solidFill>
                  <a:schemeClr val="accent2">
                    <a:lumOff val="-10000"/>
                  </a:schemeClr>
                </a:solidFill>
              </a:defRPr>
            </a:pPr>
            <a:r>
              <a:rPr b="1" sz="2040"/>
              <a:t>-is, -is, -it, -îmes, -îtes, irent</a:t>
            </a:r>
            <a:endParaRPr b="1" sz="2040"/>
          </a:p>
          <a:p>
            <a:pPr marL="0" indent="0" algn="ctr" defTabSz="381873">
              <a:spcBef>
                <a:spcPts val="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>
                <a:solidFill>
                  <a:schemeClr val="accent2">
                    <a:lumOff val="-10000"/>
                  </a:schemeClr>
                </a:solidFill>
              </a:defRPr>
            </a:pPr>
            <a:r>
              <a:rPr b="1" sz="2040"/>
              <a:t>Ou</a:t>
            </a:r>
            <a:endParaRPr b="1" sz="2040"/>
          </a:p>
          <a:p>
            <a:pPr marL="0" indent="0" algn="ctr" defTabSz="381873">
              <a:spcBef>
                <a:spcPts val="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>
                <a:solidFill>
                  <a:schemeClr val="accent2">
                    <a:lumOff val="-10000"/>
                  </a:schemeClr>
                </a:solidFill>
              </a:defRPr>
            </a:pPr>
            <a:r>
              <a:rPr b="1" sz="2040"/>
              <a:t>-us, us, ut, ûmes, ûtes, urent </a:t>
            </a:r>
          </a:p>
        </p:txBody>
      </p:sp>
      <p:sp>
        <p:nvSpPr>
          <p:cNvPr id="157" name="Je veux conjuguer « Dire » avec vous."/>
          <p:cNvSpPr txBox="1"/>
          <p:nvPr/>
        </p:nvSpPr>
        <p:spPr>
          <a:xfrm>
            <a:off x="576262" y="3455987"/>
            <a:ext cx="8928101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Je veux conjuguer « Dire » avec vous.</a:t>
            </a:r>
          </a:p>
        </p:txBody>
      </p:sp>
      <p:sp>
        <p:nvSpPr>
          <p:cNvPr id="158" name="Dire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Dire</a:t>
            </a:r>
          </a:p>
        </p:txBody>
      </p:sp>
      <p:sp>
        <p:nvSpPr>
          <p:cNvPr id="159" name="D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D-</a:t>
            </a:r>
          </a:p>
        </p:txBody>
      </p:sp>
      <p:sp>
        <p:nvSpPr>
          <p:cNvPr id="160" name="D-îtes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D-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îtes</a:t>
            </a:r>
          </a:p>
        </p:txBody>
      </p:sp>
      <p:sp>
        <p:nvSpPr>
          <p:cNvPr id="161" name="Vous Dîtes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Vous Dîtes</a:t>
            </a:r>
          </a:p>
        </p:txBody>
      </p:sp>
      <p:sp>
        <p:nvSpPr>
          <p:cNvPr id="162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163" name="Ligne"/>
          <p:cNvSpPr/>
          <p:nvPr/>
        </p:nvSpPr>
        <p:spPr>
          <a:xfrm flipH="1" flipV="1">
            <a:off x="5038724" y="4574667"/>
            <a:ext cx="219076" cy="683133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4" name="J'ajoute la terminaison. Avec vous, la terminaison est -îtes,"/>
          <p:cNvSpPr txBox="1"/>
          <p:nvPr/>
        </p:nvSpPr>
        <p:spPr>
          <a:xfrm>
            <a:off x="4248150" y="5341937"/>
            <a:ext cx="2376488" cy="1149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vous, la terminaison est -îtes,</a:t>
            </a:r>
          </a:p>
        </p:txBody>
      </p:sp>
      <p:sp>
        <p:nvSpPr>
          <p:cNvPr id="165" name="Ligne"/>
          <p:cNvSpPr/>
          <p:nvPr/>
        </p:nvSpPr>
        <p:spPr>
          <a:xfrm flipH="1" flipV="1">
            <a:off x="7847012" y="4505324"/>
            <a:ext cx="74613" cy="68103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6" name="Cela donne : vous dîtes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vous dîtes</a:t>
            </a:r>
          </a:p>
        </p:txBody>
      </p:sp>
      <p:sp>
        <p:nvSpPr>
          <p:cNvPr id="167" name="C'est la terminaison en  I et en u"/>
          <p:cNvSpPr/>
          <p:nvPr/>
        </p:nvSpPr>
        <p:spPr>
          <a:xfrm>
            <a:off x="1130092" y="6679433"/>
            <a:ext cx="7810917" cy="7493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252595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3400">
                <a:solidFill>
                  <a:schemeClr val="accent3"/>
                </a:solidFill>
              </a:defRPr>
            </a:lvl1pPr>
          </a:lstStyle>
          <a:p>
            <a:pPr/>
            <a:r>
              <a:t>C'est la terminaison en  I et en u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16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8"/>
      <p:bldP build="whole" bldLvl="1" animBg="1" rev="0" advAuto="0" spid="163" grpId="6"/>
      <p:bldP build="whole" bldLvl="1" animBg="1" rev="0" advAuto="0" spid="161" grpId="9"/>
      <p:bldP build="whole" bldLvl="1" animBg="1" rev="0" advAuto="0" spid="160" grpId="7"/>
      <p:bldP build="whole" bldLvl="1" animBg="1" rev="0" advAuto="0" spid="162" grpId="5"/>
      <p:bldP build="whole" bldLvl="1" animBg="1" rev="0" advAuto="0" spid="159" grpId="4"/>
      <p:bldP build="whole" bldLvl="1" animBg="1" rev="0" advAuto="0" spid="157" grpId="2"/>
      <p:bldP build="whole" bldLvl="1" animBg="1" rev="0" advAuto="0" spid="167" grpId="12"/>
      <p:bldP build="whole" bldLvl="1" animBg="1" rev="0" advAuto="0" spid="156" grpId="1"/>
      <p:bldP build="whole" bldLvl="1" animBg="1" rev="0" advAuto="0" spid="158" grpId="3"/>
      <p:bldP build="whole" bldLvl="1" animBg="1" rev="0" advAuto="0" spid="165" grpId="10"/>
      <p:bldP build="whole" bldLvl="1" animBg="1" rev="0" advAuto="0" spid="166" grpId="1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38" name="AUTRE EXEMPLE : Je veux conjuguer « discuter » avec il."/>
          <p:cNvSpPr txBox="1"/>
          <p:nvPr/>
        </p:nvSpPr>
        <p:spPr>
          <a:xfrm>
            <a:off x="431800" y="2173287"/>
            <a:ext cx="8928100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AUTRE EXEMPLE : Je veux conjuguer « discuter » avec il.</a:t>
            </a:r>
          </a:p>
        </p:txBody>
      </p:sp>
      <p:sp>
        <p:nvSpPr>
          <p:cNvPr id="39" name="discuter"/>
          <p:cNvSpPr txBox="1"/>
          <p:nvPr/>
        </p:nvSpPr>
        <p:spPr>
          <a:xfrm>
            <a:off x="64770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discuter</a:t>
            </a:r>
          </a:p>
        </p:txBody>
      </p:sp>
      <p:sp>
        <p:nvSpPr>
          <p:cNvPr id="40" name="discut-"/>
          <p:cNvSpPr txBox="1"/>
          <p:nvPr/>
        </p:nvSpPr>
        <p:spPr>
          <a:xfrm>
            <a:off x="2447925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discut-</a:t>
            </a:r>
          </a:p>
        </p:txBody>
      </p:sp>
      <p:sp>
        <p:nvSpPr>
          <p:cNvPr id="41" name="discut-a"/>
          <p:cNvSpPr txBox="1"/>
          <p:nvPr/>
        </p:nvSpPr>
        <p:spPr>
          <a:xfrm>
            <a:off x="4464050" y="4103687"/>
            <a:ext cx="18716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sz="2200"/>
              <a:t>discut-</a:t>
            </a:r>
            <a:r>
              <a:rPr sz="2200">
                <a:solidFill>
                  <a:schemeClr val="accent2">
                    <a:lumOff val="-10000"/>
                  </a:schemeClr>
                </a:solidFill>
              </a:rPr>
              <a:t>a</a:t>
            </a:r>
          </a:p>
        </p:txBody>
      </p:sp>
      <p:sp>
        <p:nvSpPr>
          <p:cNvPr id="42" name="Il discuta"/>
          <p:cNvSpPr txBox="1"/>
          <p:nvPr/>
        </p:nvSpPr>
        <p:spPr>
          <a:xfrm>
            <a:off x="6840537" y="4103687"/>
            <a:ext cx="2519363" cy="41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200"/>
            </a:lvl1pPr>
          </a:lstStyle>
          <a:p>
            <a:pPr>
              <a:defRPr sz="1800"/>
            </a:pPr>
            <a:r>
              <a:rPr sz="2200"/>
              <a:t>Il discuta</a:t>
            </a:r>
          </a:p>
        </p:txBody>
      </p:sp>
      <p:sp>
        <p:nvSpPr>
          <p:cNvPr id="43" name="Ligne"/>
          <p:cNvSpPr/>
          <p:nvPr/>
        </p:nvSpPr>
        <p:spPr>
          <a:xfrm flipV="1">
            <a:off x="2663825" y="4503737"/>
            <a:ext cx="144463" cy="825501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4" name="Je prends le radical."/>
          <p:cNvSpPr txBox="1"/>
          <p:nvPr/>
        </p:nvSpPr>
        <p:spPr>
          <a:xfrm>
            <a:off x="1584325" y="5400675"/>
            <a:ext cx="2376488" cy="34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Je prends le radical.</a:t>
            </a:r>
          </a:p>
        </p:txBody>
      </p:sp>
      <p:sp>
        <p:nvSpPr>
          <p:cNvPr id="45" name="Ligne"/>
          <p:cNvSpPr/>
          <p:nvPr/>
        </p:nvSpPr>
        <p:spPr>
          <a:xfrm flipH="1" flipV="1">
            <a:off x="5038725" y="4503737"/>
            <a:ext cx="219076" cy="754063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6" name="J'ajoute la terminaison. Avec il, la terminaison est -a,"/>
          <p:cNvSpPr txBox="1"/>
          <p:nvPr/>
        </p:nvSpPr>
        <p:spPr>
          <a:xfrm>
            <a:off x="4248150" y="5341937"/>
            <a:ext cx="2376488" cy="882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r>
              <a:t>J'ajoute la terminaison. Avec il, la terminaison est -a,</a:t>
            </a:r>
          </a:p>
        </p:txBody>
      </p:sp>
      <p:sp>
        <p:nvSpPr>
          <p:cNvPr id="47" name="Ligne"/>
          <p:cNvSpPr/>
          <p:nvPr/>
        </p:nvSpPr>
        <p:spPr>
          <a:xfrm flipH="1" flipV="1">
            <a:off x="7847012" y="4505324"/>
            <a:ext cx="74613" cy="681039"/>
          </a:xfrm>
          <a:prstGeom prst="line">
            <a:avLst/>
          </a:prstGeom>
          <a:ln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 defTabSz="457200">
              <a:lnSpc>
                <a:spcPct val="100000"/>
              </a:lnSpc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8" name="Cela donne : il discuta."/>
          <p:cNvSpPr txBox="1"/>
          <p:nvPr/>
        </p:nvSpPr>
        <p:spPr>
          <a:xfrm>
            <a:off x="7199312" y="5543550"/>
            <a:ext cx="2087563" cy="61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defTabSz="914400">
              <a:lnSpc>
                <a:spcPct val="100000"/>
              </a:lnSpc>
              <a:tabLst>
                <a:tab pos="723900" algn="l"/>
                <a:tab pos="1447800" algn="l"/>
              </a:tabLst>
            </a:lvl1pPr>
          </a:lstStyle>
          <a:p>
            <a:pPr/>
            <a:r>
              <a:t>Cela donne : il discuta.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4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16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6"/>
      <p:bldP build="whole" bldLvl="1" animBg="1" rev="0" advAuto="0" spid="46" grpId="8"/>
      <p:bldP build="whole" bldLvl="1" animBg="1" rev="0" advAuto="0" spid="42" grpId="9"/>
      <p:bldP build="whole" bldLvl="1" animBg="1" rev="0" advAuto="0" spid="43" grpId="4"/>
      <p:bldP build="whole" bldLvl="1" animBg="1" rev="0" advAuto="0" spid="48" grpId="11"/>
      <p:bldP build="whole" bldLvl="1" animBg="1" rev="0" advAuto="0" spid="47" grpId="10"/>
      <p:bldP build="whole" bldLvl="1" animBg="1" rev="0" advAuto="0" spid="40" grpId="3"/>
      <p:bldP build="whole" bldLvl="1" animBg="1" rev="0" advAuto="0" spid="44" grpId="5"/>
      <p:bldP build="whole" bldLvl="1" animBg="1" rev="0" advAuto="0" spid="39" grpId="2"/>
      <p:bldP build="whole" bldLvl="1" animBg="1" rev="0" advAuto="0" spid="38" grpId="1"/>
      <p:bldP build="whole" bldLvl="1" animBg="1" rev="0" advAuto="0" spid="41" grpId="7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0" name="😀 Astuce"/>
          <p:cNvSpPr/>
          <p:nvPr/>
        </p:nvSpPr>
        <p:spPr>
          <a:xfrm>
            <a:off x="3894363" y="443593"/>
            <a:ext cx="4499429" cy="1256394"/>
          </a:xfrm>
          <a:prstGeom prst="rect">
            <a:avLst/>
          </a:prstGeom>
          <a:gradFill>
            <a:gsLst>
              <a:gs pos="0">
                <a:srgbClr val="1919CE"/>
              </a:gs>
              <a:gs pos="100000">
                <a:schemeClr val="accent6">
                  <a:satOff val="39826"/>
                  <a:lumOff val="35359"/>
                </a:schemeClr>
              </a:gs>
            </a:gsLst>
            <a:lin ang="16200000"/>
          </a:gradFill>
          <a:ln>
            <a:solidFill>
              <a:schemeClr val="accent4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6500">
                <a:solidFill>
                  <a:schemeClr val="accent3"/>
                </a:solidFill>
              </a:defRPr>
            </a:lvl1pPr>
          </a:lstStyle>
          <a:p>
            <a:pPr/>
            <a:r>
              <a:t>😀 Astuce</a:t>
            </a:r>
          </a:p>
        </p:txBody>
      </p:sp>
      <p:sp>
        <p:nvSpPr>
          <p:cNvPr id="171" name="Pour savoir quelle terminaison je dois employer, je conjugue le verbe au passé composé. La fin du participe passé va m'indiquer la terminaison."/>
          <p:cNvSpPr/>
          <p:nvPr/>
        </p:nvSpPr>
        <p:spPr>
          <a:xfrm>
            <a:off x="651330" y="2059212"/>
            <a:ext cx="8603339" cy="1456873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bevel/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500">
                <a:solidFill>
                  <a:schemeClr val="accent2">
                    <a:lumOff val="-10000"/>
                  </a:schemeClr>
                </a:solidFill>
              </a:defRPr>
            </a:lvl1pPr>
          </a:lstStyle>
          <a:p>
            <a:pPr/>
            <a:r>
              <a:t>Pour savoir quelle terminaison je dois employer, je conjugue le verbe au passé composé. La fin du participe passé va m'indiquer la terminaison.</a:t>
            </a:r>
          </a:p>
        </p:txBody>
      </p:sp>
      <p:sp>
        <p:nvSpPr>
          <p:cNvPr id="172" name="Boire"/>
          <p:cNvSpPr/>
          <p:nvPr/>
        </p:nvSpPr>
        <p:spPr>
          <a:xfrm>
            <a:off x="545193" y="3639455"/>
            <a:ext cx="8567964" cy="81711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bevel/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600">
                <a:solidFill>
                  <a:schemeClr val="accent2">
                    <a:lumOff val="-10000"/>
                  </a:schemeClr>
                </a:solidFill>
              </a:defRPr>
            </a:lvl1pPr>
          </a:lstStyle>
          <a:p>
            <a:pPr/>
            <a:r>
              <a:t>Boire</a:t>
            </a:r>
          </a:p>
        </p:txBody>
      </p:sp>
      <p:sp>
        <p:nvSpPr>
          <p:cNvPr id="173" name="Hier, j'ai....bu"/>
          <p:cNvSpPr/>
          <p:nvPr/>
        </p:nvSpPr>
        <p:spPr>
          <a:xfrm>
            <a:off x="545193" y="4683236"/>
            <a:ext cx="8567965" cy="81711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bevel/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600">
                <a:solidFill>
                  <a:schemeClr val="accent2">
                    <a:lumOff val="-10000"/>
                  </a:schemeClr>
                </a:solidFill>
              </a:defRPr>
            </a:lvl1pPr>
          </a:lstStyle>
          <a:p>
            <a:pPr/>
            <a:r>
              <a:t>Hier, j'ai....bu</a:t>
            </a:r>
          </a:p>
        </p:txBody>
      </p:sp>
      <p:sp>
        <p:nvSpPr>
          <p:cNvPr id="174" name="Au passé simple, je dois employer la terminaison en U"/>
          <p:cNvSpPr/>
          <p:nvPr/>
        </p:nvSpPr>
        <p:spPr>
          <a:xfrm>
            <a:off x="1711778" y="5727017"/>
            <a:ext cx="5869215" cy="1639208"/>
          </a:xfrm>
          <a:prstGeom prst="wedgeEllipseCallout">
            <a:avLst>
              <a:gd name="adj1" fmla="val 28643"/>
              <a:gd name="adj2" fmla="val -66978"/>
            </a:avLst>
          </a:prstGeom>
          <a:solidFill>
            <a:schemeClr val="accent3"/>
          </a:solidFill>
          <a:ln w="38100">
            <a:solidFill>
              <a:schemeClr val="accent3"/>
            </a:solidFill>
            <a:bevel/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700">
                <a:solidFill>
                  <a:schemeClr val="accent2">
                    <a:lumOff val="-10000"/>
                  </a:schemeClr>
                </a:solidFill>
              </a:defRPr>
            </a:lvl1pPr>
          </a:lstStyle>
          <a:p>
            <a:pPr/>
            <a:r>
              <a:t>Au passé simple, je dois employer la terminaison en 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  <p:bldP build="whole" bldLvl="1" animBg="1" rev="0" advAuto="0" spid="173" grpId="4"/>
      <p:bldP build="whole" bldLvl="1" animBg="1" rev="0" advAuto="0" spid="172" grpId="3"/>
      <p:bldP build="whole" bldLvl="1" animBg="1" rev="0" advAuto="0" spid="171" grpId="2"/>
      <p:bldP build="whole" bldLvl="1" animBg="1" rev="0" advAuto="0" spid="174" grpId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7" name="😀 Quelques exceptions"/>
          <p:cNvSpPr/>
          <p:nvPr/>
        </p:nvSpPr>
        <p:spPr>
          <a:xfrm>
            <a:off x="1323521" y="89808"/>
            <a:ext cx="7942941" cy="926193"/>
          </a:xfrm>
          <a:prstGeom prst="rect">
            <a:avLst/>
          </a:prstGeom>
          <a:gradFill>
            <a:gsLst>
              <a:gs pos="0">
                <a:srgbClr val="1919CE"/>
              </a:gs>
              <a:gs pos="100000">
                <a:schemeClr val="accent6">
                  <a:satOff val="39826"/>
                  <a:lumOff val="35359"/>
                </a:schemeClr>
              </a:gs>
            </a:gsLst>
            <a:lin ang="16200000"/>
          </a:gradFill>
          <a:ln>
            <a:solidFill>
              <a:schemeClr val="accent4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3000">
                <a:solidFill>
                  <a:schemeClr val="accent3"/>
                </a:solidFill>
              </a:defRPr>
            </a:lvl1pPr>
          </a:lstStyle>
          <a:p>
            <a:pPr/>
            <a:r>
              <a:t>😀 Quelques exceptions</a:t>
            </a:r>
          </a:p>
        </p:txBody>
      </p:sp>
      <p:sp>
        <p:nvSpPr>
          <p:cNvPr id="178" name="Voir ➡️ Je vis…"/>
          <p:cNvSpPr/>
          <p:nvPr/>
        </p:nvSpPr>
        <p:spPr>
          <a:xfrm>
            <a:off x="436889" y="896747"/>
            <a:ext cx="8603339" cy="6540119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bevel/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Voir ➡️ Je vis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Naître ➡️ je naquis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Battre ➡️ je Battis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Conduire ➡️ je conduisis ( les verbes en - duire)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Souffrir, couvrir, offrir...➡️ je souffris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Peindre ( verbes en Indre) ➡️ je peignis, j'éteignis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Faire ➡️ je fis 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Les verbes en - Dre ( descendre, comprendre) se conjuguent en I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Descendre ➡️ je descendis</a:t>
            </a: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</a:p>
          <a:p>
            <a:pPr>
              <a:defRPr sz="2500">
                <a:solidFill>
                  <a:schemeClr val="accent2">
                    <a:lumOff val="-10000"/>
                  </a:schemeClr>
                </a:solidFill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2"/>
      <p:bldP build="whole" bldLvl="1" animBg="1" rev="0" advAuto="0" spid="17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1" name="Mentir + tu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Mentir + tu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4" name="Tu menti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Tu mentis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7" name="Prendre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Prendre + nous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0" name="Nous prî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prîmes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3" name="Croire + tu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Croire + tu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6" name="Tu cr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Tu crus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9" name="Acquérir + il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Acquérir + ils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2" name="Ils acquirent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Ils acquirent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" name="Créer + v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Créer + vous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5" name="Mettre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Mettre + nous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8" name="Nous mî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mîmes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omment conjuguer au passé simple ?"/>
          <p:cNvSpPr txBox="1"/>
          <p:nvPr>
            <p:ph type="ctr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  <a:solidFill>
            <a:srgbClr val="CFE7F5"/>
          </a:solidFill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/>
            <a:r>
              <a:t>Comment conjuguer au passé simple ?</a:t>
            </a:r>
          </a:p>
        </p:txBody>
      </p:sp>
      <p:sp>
        <p:nvSpPr>
          <p:cNvPr id="211" name="L'auxiliaire avoir au passé simple se conjugue comme suit :"/>
          <p:cNvSpPr txBox="1"/>
          <p:nvPr>
            <p:ph type="subTitle" sz="quarter" idx="4294967295"/>
          </p:nvPr>
        </p:nvSpPr>
        <p:spPr>
          <a:xfrm>
            <a:off x="503237" y="1768475"/>
            <a:ext cx="3816351" cy="1398588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/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sz="2400"/>
              <a:t>L'</a:t>
            </a:r>
            <a:r>
              <a:rPr b="1" sz="2400"/>
              <a:t>auxiliaire avoir </a:t>
            </a:r>
            <a:r>
              <a:rPr sz="2400"/>
              <a:t>au passé simple se conjugue comme suit :</a:t>
            </a:r>
          </a:p>
        </p:txBody>
      </p:sp>
      <p:sp>
        <p:nvSpPr>
          <p:cNvPr id="212" name="J'  eus…"/>
          <p:cNvSpPr txBox="1"/>
          <p:nvPr/>
        </p:nvSpPr>
        <p:spPr>
          <a:xfrm>
            <a:off x="576262" y="3384550"/>
            <a:ext cx="3455988" cy="2896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J'		eus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Tu 		eus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Il 		eut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Nous 	eûmes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Vous 	eûtes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Ils 		eurent</a:t>
            </a:r>
          </a:p>
        </p:txBody>
      </p:sp>
      <p:grpSp>
        <p:nvGrpSpPr>
          <p:cNvPr id="215" name="Grouper"/>
          <p:cNvGrpSpPr/>
          <p:nvPr/>
        </p:nvGrpSpPr>
        <p:grpSpPr>
          <a:xfrm>
            <a:off x="5040312" y="1728787"/>
            <a:ext cx="3816351" cy="1398588"/>
            <a:chOff x="0" y="0"/>
            <a:chExt cx="3816350" cy="1398587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3816350" cy="1398588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/>
              </a:pPr>
            </a:p>
          </p:txBody>
        </p:sp>
        <p:sp>
          <p:nvSpPr>
            <p:cNvPr id="214" name="L'auxiliaire être au passé simple se conjugue comme suit :"/>
            <p:cNvSpPr txBox="1"/>
            <p:nvPr/>
          </p:nvSpPr>
          <p:spPr>
            <a:xfrm>
              <a:off x="0" y="170879"/>
              <a:ext cx="3816350" cy="1056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sz="2400"/>
                <a:t>L'</a:t>
              </a:r>
              <a:r>
                <a:rPr b="1" sz="2400"/>
                <a:t>auxiliaire être </a:t>
              </a:r>
              <a:r>
                <a:rPr sz="2400"/>
                <a:t>au passé simple se conjugue comme suit :</a:t>
              </a:r>
            </a:p>
          </p:txBody>
        </p:sp>
      </p:grpSp>
      <p:sp>
        <p:nvSpPr>
          <p:cNvPr id="216" name="Je  fus…"/>
          <p:cNvSpPr txBox="1"/>
          <p:nvPr/>
        </p:nvSpPr>
        <p:spPr>
          <a:xfrm>
            <a:off x="5111750" y="3295650"/>
            <a:ext cx="3455988" cy="2896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Je		fus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Tu 		fus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Il 		fut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Nous 	fûmes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Vous 	fûtes</a:t>
            </a:r>
            <a:endParaRPr sz="3200"/>
          </a:p>
          <a:p>
            <a:pPr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rPr sz="3200"/>
              <a:t>Ils 		furent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5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0" dur="5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5" dur="500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0" dur="500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5" dur="500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0" dur="500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0" dur="500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Class="entr" nodeType="with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3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8" dur="5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3" dur="5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8" dur="5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3" dur="500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8" dur="500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1"/>
      <p:bldP build="p" bldLvl="5" animBg="1" rev="0" advAuto="0" spid="216" grpId="4"/>
      <p:bldP build="whole" bldLvl="1" animBg="1" rev="0" advAuto="0" spid="215" grpId="3"/>
      <p:bldP build="p" bldLvl="5" animBg="1" rev="0" advAuto="0" spid="212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9" name="Recevoir + v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Recevoir + vous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2" name="Vous reçût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Vous reçûtes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5" name="Pouvoir 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Pouvoir  + nous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8" name="Nous pû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pûmes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1" name="Rougir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Rougir + nous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4" name="Nous rougî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rougîmes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7" name="Contenir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Contenir + nous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" name="Vous créât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  Vous créâtes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0" name="Nous contînm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contînmes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Les valeurs du passé simple"/>
          <p:cNvSpPr txBox="1"/>
          <p:nvPr>
            <p:ph type="subTitle" idx="4294967295"/>
          </p:nvPr>
        </p:nvSpPr>
        <p:spPr>
          <a:xfrm>
            <a:off x="597580" y="1022803"/>
            <a:ext cx="9070976" cy="4989514"/>
          </a:xfrm>
          <a:prstGeom prst="rect">
            <a:avLst/>
          </a:prstGeom>
          <a:blipFill>
            <a:blip r:embed="rId2"/>
          </a:blipFill>
        </p:spPr>
        <p:txBody>
          <a:bodyPr anchor="ctr">
            <a:normAutofit fontScale="100000" lnSpcReduction="0"/>
          </a:bodyPr>
          <a:lstStyle>
            <a:lvl1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9000"/>
            </a:lvl1pPr>
          </a:lstStyle>
          <a:p>
            <a:pPr/>
            <a:r>
              <a:t>Les valeurs du passé simple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5" name="Le passé simple peut exprimer un fait passé rapide, qui s’est produit à un moment précis et qui est complètement achevé (sans idée de durée, contrairement à l’imparfait)"/>
          <p:cNvSpPr/>
          <p:nvPr/>
        </p:nvSpPr>
        <p:spPr>
          <a:xfrm>
            <a:off x="710292" y="879928"/>
            <a:ext cx="8343901" cy="5254173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800"/>
            </a:lvl1pPr>
          </a:lstStyle>
          <a:p>
            <a:pPr/>
            <a:r>
              <a:t>Le passé simple peut exprimer un fait passé rapide, qui s’est produit à un moment précis et qui est complètement achevé (sans idée de durée, contrairement à l’imparfait)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8" name="Il marchait à grands pas, quand il aperçut son ami."/>
          <p:cNvSpPr/>
          <p:nvPr/>
        </p:nvSpPr>
        <p:spPr>
          <a:xfrm>
            <a:off x="1653723" y="2825750"/>
            <a:ext cx="6421665" cy="2518229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sz="5000">
                <a:solidFill>
                  <a:schemeClr val="accent1">
                    <a:lumOff val="-8000"/>
                  </a:schemeClr>
                </a:solidFill>
              </a:defRPr>
            </a:pPr>
            <a:r>
              <a:t>Il marchait à grands pas, quand il </a:t>
            </a:r>
            <a:r>
              <a:rPr b="1"/>
              <a:t>aperçut</a:t>
            </a:r>
            <a:r>
              <a:t> son ami.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8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1" name="C'est le passé simple de 1er plan"/>
          <p:cNvSpPr/>
          <p:nvPr/>
        </p:nvSpPr>
        <p:spPr>
          <a:xfrm>
            <a:off x="698499" y="2165350"/>
            <a:ext cx="8343901" cy="276588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7400"/>
            </a:lvl1pPr>
          </a:lstStyle>
          <a:p>
            <a:pPr/>
            <a:r>
              <a:t>C'est le passé simple de 1er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4" name="Le passé simple est essentiellement le temps du récit, de la narration, il montre des…"/>
          <p:cNvSpPr/>
          <p:nvPr/>
        </p:nvSpPr>
        <p:spPr>
          <a:xfrm>
            <a:off x="710292" y="879928"/>
            <a:ext cx="8343901" cy="5254173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sz="4800"/>
            </a:pPr>
            <a:r>
              <a:t>Le passé simple est essentiellement le temps du récit, de la narration, il montre des</a:t>
            </a:r>
          </a:p>
          <a:p>
            <a:pPr algn="ctr">
              <a:defRPr sz="4800"/>
            </a:pPr>
            <a:r>
              <a:t>faits qui se suivent et qui ne durent pas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7" name="Un dimanche, ils se mirent en marche dès le matin, ils vagabondèrent entre les vignes, arrachèrent des coquelicots au bord des champs, dormirent sur l’herbe."/>
          <p:cNvSpPr/>
          <p:nvPr/>
        </p:nvSpPr>
        <p:spPr>
          <a:xfrm>
            <a:off x="1653723" y="585107"/>
            <a:ext cx="6421665" cy="6492422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sz="5000">
                <a:solidFill>
                  <a:schemeClr val="accent1">
                    <a:lumOff val="-8000"/>
                  </a:schemeClr>
                </a:solidFill>
              </a:defRPr>
            </a:pPr>
            <a:r>
              <a:t>Un dimanche, ils se </a:t>
            </a:r>
            <a:r>
              <a:rPr b="1"/>
              <a:t>mirent</a:t>
            </a:r>
            <a:r>
              <a:t> en marche dès le matin, ils </a:t>
            </a:r>
            <a:r>
              <a:rPr b="1"/>
              <a:t>vagabondèrent</a:t>
            </a:r>
            <a:r>
              <a:t> entre les vignes, </a:t>
            </a:r>
            <a:r>
              <a:rPr b="1"/>
              <a:t>arrachèrent</a:t>
            </a:r>
            <a:r>
              <a:t> des coquelicots au bord des champs, </a:t>
            </a:r>
            <a:r>
              <a:rPr b="1"/>
              <a:t>dormirent</a:t>
            </a:r>
            <a:r>
              <a:t> sur l’herbe.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0" name="C'est le passé simple successif"/>
          <p:cNvSpPr/>
          <p:nvPr/>
        </p:nvSpPr>
        <p:spPr>
          <a:xfrm>
            <a:off x="698499" y="2165350"/>
            <a:ext cx="8343901" cy="276588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7400"/>
            </a:lvl1pPr>
          </a:lstStyle>
          <a:p>
            <a:pPr/>
            <a:r>
              <a:t>C'est le passé simple successif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3" name="Le passé simple peut parfois exprimer un fait qui dure, mais il faut qu’il soit limité de façon précise par un complément de temps."/>
          <p:cNvSpPr/>
          <p:nvPr/>
        </p:nvSpPr>
        <p:spPr>
          <a:xfrm>
            <a:off x="710292" y="879928"/>
            <a:ext cx="8343901" cy="5254173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800"/>
            </a:lvl1pPr>
          </a:lstStyle>
          <a:p>
            <a:pPr/>
            <a:r>
              <a:t>Le passé simple peut parfois exprimer un fait qui dure, mais il faut qu’il soit limité de façon précise par un complément de temps.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6" name="Il marcha trente jours, il marcha trente nuits"/>
          <p:cNvSpPr/>
          <p:nvPr/>
        </p:nvSpPr>
        <p:spPr>
          <a:xfrm>
            <a:off x="1677308" y="1941286"/>
            <a:ext cx="6421666" cy="2364922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sz="5000">
                <a:solidFill>
                  <a:schemeClr val="accent1">
                    <a:lumOff val="-8000"/>
                  </a:schemeClr>
                </a:solidFill>
              </a:defRPr>
            </a:pPr>
            <a:r>
              <a:t>Il </a:t>
            </a:r>
            <a:r>
              <a:rPr b="1"/>
              <a:t>marcha</a:t>
            </a:r>
            <a:r>
              <a:t> trente jours, il </a:t>
            </a:r>
            <a:r>
              <a:rPr b="1"/>
              <a:t>marcha</a:t>
            </a:r>
            <a:r>
              <a:t> trente nuits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" name="Lancer + v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Lancer + vous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9" name="C'est le passé simple historique"/>
          <p:cNvSpPr/>
          <p:nvPr/>
        </p:nvSpPr>
        <p:spPr>
          <a:xfrm>
            <a:off x="698499" y="2165350"/>
            <a:ext cx="8343901" cy="276588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7400"/>
            </a:lvl1pPr>
          </a:lstStyle>
          <a:p>
            <a:pPr/>
            <a:r>
              <a:t>C'est le passé simple historique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2" name="Le soleil glissa vers l’horizon, disparut."/>
          <p:cNvSpPr/>
          <p:nvPr/>
        </p:nvSpPr>
        <p:spPr>
          <a:xfrm>
            <a:off x="1677308" y="1941286"/>
            <a:ext cx="6421666" cy="2364922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Le soleil glissa vers l’horizon, disparut.</a:t>
            </a:r>
          </a:p>
        </p:txBody>
      </p:sp>
      <p:sp>
        <p:nvSpPr>
          <p:cNvPr id="273" name="Passé simple successif"/>
          <p:cNvSpPr/>
          <p:nvPr/>
        </p:nvSpPr>
        <p:spPr>
          <a:xfrm>
            <a:off x="4388754" y="4802029"/>
            <a:ext cx="4807858" cy="2217058"/>
          </a:xfrm>
          <a:prstGeom prst="wedgeEllipseCallout">
            <a:avLst>
              <a:gd name="adj1" fmla="val -51374"/>
              <a:gd name="adj2" fmla="val -112021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successif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3" grpId="2"/>
      <p:bldP build="whole" bldLvl="1" animBg="1" rev="0" advAuto="0" spid="272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6" name="Une nuée de Merles volait et se tordait dans le ciel livide. Et soudain, une pluie de balles tomba, cinglante."/>
          <p:cNvSpPr/>
          <p:nvPr/>
        </p:nvSpPr>
        <p:spPr>
          <a:xfrm>
            <a:off x="1677308" y="514350"/>
            <a:ext cx="6421665" cy="4357915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Une nuée de Merles volait et se tordait dans le ciel livide. Et soudain, une pluie de balles tomba, cinglante.</a:t>
            </a:r>
          </a:p>
        </p:txBody>
      </p:sp>
      <p:sp>
        <p:nvSpPr>
          <p:cNvPr id="277" name="Passé simple de 1er plan"/>
          <p:cNvSpPr/>
          <p:nvPr/>
        </p:nvSpPr>
        <p:spPr>
          <a:xfrm>
            <a:off x="1027788" y="512043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de 1er plan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2"/>
      <p:bldP build="whole" bldLvl="1" animBg="1" rev="0" advAuto="0" spid="276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0" name="La période glaciaire dura cinq cent milliards d'années."/>
          <p:cNvSpPr/>
          <p:nvPr/>
        </p:nvSpPr>
        <p:spPr>
          <a:xfrm>
            <a:off x="1677308" y="514350"/>
            <a:ext cx="6421665" cy="4357915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La période glaciaire dura cinq cent milliards d'années. </a:t>
            </a:r>
          </a:p>
        </p:txBody>
      </p:sp>
      <p:sp>
        <p:nvSpPr>
          <p:cNvPr id="281" name="Passé simple historique"/>
          <p:cNvSpPr/>
          <p:nvPr/>
        </p:nvSpPr>
        <p:spPr>
          <a:xfrm>
            <a:off x="1027788" y="512043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historique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2"/>
      <p:bldP build="whole" bldLvl="1" animBg="1" rev="0" advAuto="0" spid="280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4" name="Soudain il s'élança en avant et courut au sommet."/>
          <p:cNvSpPr/>
          <p:nvPr/>
        </p:nvSpPr>
        <p:spPr>
          <a:xfrm>
            <a:off x="1824717" y="1009650"/>
            <a:ext cx="6421664" cy="2954565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Soudain il s'élança en avant et courut au sommet.</a:t>
            </a:r>
          </a:p>
        </p:txBody>
      </p:sp>
      <p:sp>
        <p:nvSpPr>
          <p:cNvPr id="285" name="Passé simple successif."/>
          <p:cNvSpPr/>
          <p:nvPr/>
        </p:nvSpPr>
        <p:spPr>
          <a:xfrm>
            <a:off x="1027788" y="512043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successif.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2"/>
      <p:bldP build="whole" bldLvl="1" animBg="1" rev="0" advAuto="0" spid="284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8" name="Tandis qu'il téléphonait, on sonna à la porte."/>
          <p:cNvSpPr/>
          <p:nvPr/>
        </p:nvSpPr>
        <p:spPr>
          <a:xfrm>
            <a:off x="1824717" y="1009650"/>
            <a:ext cx="6421664" cy="2954565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Tandis qu'il téléphonait, on sonna à la porte.</a:t>
            </a:r>
          </a:p>
        </p:txBody>
      </p:sp>
      <p:sp>
        <p:nvSpPr>
          <p:cNvPr id="289" name="Passé simple de 1er plan."/>
          <p:cNvSpPr/>
          <p:nvPr/>
        </p:nvSpPr>
        <p:spPr>
          <a:xfrm>
            <a:off x="1027788" y="512043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de 1er plan.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9" grpId="2"/>
      <p:bldP build="whole" bldLvl="1" animBg="1" rev="0" advAuto="0" spid="288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2" name="Molière naquit en 1622"/>
          <p:cNvSpPr/>
          <p:nvPr/>
        </p:nvSpPr>
        <p:spPr>
          <a:xfrm>
            <a:off x="1824717" y="1009650"/>
            <a:ext cx="6421664" cy="2058308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Molière naquit en 1622</a:t>
            </a:r>
          </a:p>
        </p:txBody>
      </p:sp>
      <p:sp>
        <p:nvSpPr>
          <p:cNvPr id="293" name="Passé simple historique"/>
          <p:cNvSpPr/>
          <p:nvPr/>
        </p:nvSpPr>
        <p:spPr>
          <a:xfrm>
            <a:off x="2242453" y="409445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historique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2"/>
      <p:bldP build="whole" bldLvl="1" animBg="1" rev="0" advAuto="0" spid="292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6" name="Le peintre vécut dix ans dans cette maison."/>
          <p:cNvSpPr/>
          <p:nvPr/>
        </p:nvSpPr>
        <p:spPr>
          <a:xfrm>
            <a:off x="1730374" y="443593"/>
            <a:ext cx="6421664" cy="2600779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Le peintre vécut dix ans dans cette maison.</a:t>
            </a:r>
          </a:p>
        </p:txBody>
      </p:sp>
      <p:sp>
        <p:nvSpPr>
          <p:cNvPr id="297" name="Passé simple historique"/>
          <p:cNvSpPr/>
          <p:nvPr/>
        </p:nvSpPr>
        <p:spPr>
          <a:xfrm>
            <a:off x="2242453" y="409445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historique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  <p:bldP build="whole" bldLvl="1" animBg="1" rev="0" advAuto="0" spid="297" grpId="2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0" name="Quand il monta sur scène, nous applaudîmes."/>
          <p:cNvSpPr/>
          <p:nvPr/>
        </p:nvSpPr>
        <p:spPr>
          <a:xfrm>
            <a:off x="1730374" y="443593"/>
            <a:ext cx="6421664" cy="2600779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Quand il monta sur scène, nous applaudîmes.</a:t>
            </a:r>
          </a:p>
        </p:txBody>
      </p:sp>
      <p:sp>
        <p:nvSpPr>
          <p:cNvPr id="301" name="Passé simple successif."/>
          <p:cNvSpPr/>
          <p:nvPr/>
        </p:nvSpPr>
        <p:spPr>
          <a:xfrm>
            <a:off x="2242453" y="4094456"/>
            <a:ext cx="4807857" cy="2217058"/>
          </a:xfrm>
          <a:prstGeom prst="wedgeEllipseCallout">
            <a:avLst>
              <a:gd name="adj1" fmla="val -17034"/>
              <a:gd name="adj2" fmla="val -121596"/>
            </a:avLst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4200">
                <a:solidFill>
                  <a:schemeClr val="accent3"/>
                </a:solidFill>
              </a:defRPr>
            </a:lvl1pPr>
          </a:lstStyle>
          <a:p>
            <a:pPr/>
            <a:r>
              <a:t>Passé simple successif.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0" grpId="1"/>
      <p:bldP build="whole" bldLvl="1" animBg="1" rev="0" advAuto="0" spid="30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" name="vous Lançâte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vous Lançâtes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3" name="Venger + Nous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Venger + Nous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" name="Nous vengeâmes."/>
          <p:cNvSpPr/>
          <p:nvPr/>
        </p:nvSpPr>
        <p:spPr>
          <a:xfrm>
            <a:off x="1653723" y="2825750"/>
            <a:ext cx="6421665" cy="1338943"/>
          </a:xfrm>
          <a:prstGeom prst="rect">
            <a:avLst/>
          </a:prstGeom>
          <a:gradFill>
            <a:gsLst>
              <a:gs pos="0">
                <a:srgbClr val="A2E8CA"/>
              </a:gs>
              <a:gs pos="100000">
                <a:schemeClr val="accent5">
                  <a:hueOff val="-92035"/>
                  <a:satOff val="53448"/>
                  <a:lumOff val="12475"/>
                </a:schemeClr>
              </a:gs>
            </a:gsLst>
            <a:lin ang="16200000"/>
          </a:gradFill>
          <a:ln>
            <a:solidFill>
              <a:srgbClr val="A5DCC5"/>
            </a:solidFill>
            <a:bevel/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50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pPr/>
            <a:r>
              <a:t>Nous vengeâmes.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