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  <p:sldId id="311" r:id="rId63"/>
    <p:sldId id="312" r:id="rId64"/>
    <p:sldId id="313" r:id="rId65"/>
    <p:sldId id="314" r:id="rId66"/>
    <p:sldId id="315" r:id="rId67"/>
    <p:sldId id="316" r:id="rId68"/>
    <p:sldId id="317" r:id="rId69"/>
    <p:sldId id="318" r:id="rId70"/>
    <p:sldId id="319" r:id="rId71"/>
    <p:sldId id="320" r:id="rId72"/>
    <p:sldId id="321" r:id="rId73"/>
    <p:sldId id="322" r:id="rId74"/>
    <p:sldId id="323" r:id="rId75"/>
  </p:sldIdLst>
  <p:sldSz cx="10071100" cy="75565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49262" rtl="0" fontAlgn="auto" latinLnBrk="0" hangingPunct="0">
      <a:lnSpc>
        <a:spcPct val="93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449262" rtl="0" fontAlgn="auto" latinLnBrk="0" hangingPunct="0">
      <a:lnSpc>
        <a:spcPct val="93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449262" rtl="0" fontAlgn="auto" latinLnBrk="0" hangingPunct="0">
      <a:lnSpc>
        <a:spcPct val="93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449262" rtl="0" fontAlgn="auto" latinLnBrk="0" hangingPunct="0">
      <a:lnSpc>
        <a:spcPct val="93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449262" rtl="0" fontAlgn="auto" latinLnBrk="0" hangingPunct="0">
      <a:lnSpc>
        <a:spcPct val="93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0" algn="l" defTabSz="449262" rtl="0" fontAlgn="auto" latinLnBrk="0" hangingPunct="0">
      <a:lnSpc>
        <a:spcPct val="93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0" algn="l" defTabSz="449262" rtl="0" fontAlgn="auto" latinLnBrk="0" hangingPunct="0">
      <a:lnSpc>
        <a:spcPct val="93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0" algn="l" defTabSz="449262" rtl="0" fontAlgn="auto" latinLnBrk="0" hangingPunct="0">
      <a:lnSpc>
        <a:spcPct val="93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0" algn="l" defTabSz="449262" rtl="0" fontAlgn="auto" latinLnBrk="0" hangingPunct="0">
      <a:lnSpc>
        <a:spcPct val="93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rgbClr val="CAECDD"/>
          </a:solidFill>
        </a:fill>
      </a:tcStyle>
    </a:wholeTbl>
    <a:band2H>
      <a:tcTxStyle b="def" i="def"/>
      <a:tcStyle>
        <a:tcBdr/>
        <a:fill>
          <a:solidFill>
            <a:srgbClr val="E6F6E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381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381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3"/>
          </a:solidFill>
        </a:fill>
      </a:tcStyle>
    </a:wholeTbl>
    <a:band2H>
      <a:tcTxStyle b="def" i="def"/>
      <a:tcStyle>
        <a:tcBdr/>
        <a:fill>
          <a:solidFill>
            <a:schemeClr val="accent3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3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381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3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381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rgbClr val="CCCCE6"/>
          </a:solidFill>
        </a:fill>
      </a:tcStyle>
    </a:wholeTbl>
    <a:band2H>
      <a:tcTxStyle b="def" i="def"/>
      <a:tcStyle>
        <a:tcBdr/>
        <a:fill>
          <a:solidFill>
            <a:srgbClr val="E7E7F3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381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381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chemeClr val="accent3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chemeClr val="accent4"/>
              </a:solidFill>
              <a:prstDash val="solid"/>
              <a:bevel/>
            </a:ln>
          </a:top>
          <a:bottom>
            <a:ln w="25400" cap="flat">
              <a:solidFill>
                <a:schemeClr val="accent4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4"/>
              </a:solidFill>
              <a:prstDash val="solid"/>
              <a:bevel/>
            </a:ln>
          </a:top>
          <a:bottom>
            <a:ln w="25400" cap="flat">
              <a:solidFill>
                <a:schemeClr val="accent4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4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381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4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381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4"/>
          </a:solidFill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solidFill>
                <a:schemeClr val="accent4"/>
              </a:solidFill>
              <a:prstDash val="solid"/>
              <a:bevel/>
            </a:ln>
          </a:left>
          <a:right>
            <a:ln w="12700" cap="flat">
              <a:solidFill>
                <a:schemeClr val="accent4"/>
              </a:solidFill>
              <a:prstDash val="solid"/>
              <a:bevel/>
            </a:ln>
          </a:right>
          <a:top>
            <a:ln w="12700" cap="flat">
              <a:solidFill>
                <a:schemeClr val="accent4"/>
              </a:solidFill>
              <a:prstDash val="solid"/>
              <a:bevel/>
            </a:ln>
          </a:top>
          <a:bottom>
            <a:ln w="12700" cap="flat">
              <a:solidFill>
                <a:schemeClr val="accent4"/>
              </a:solidFill>
              <a:prstDash val="solid"/>
              <a:bevel/>
            </a:ln>
          </a:bottom>
          <a:insideH>
            <a:ln w="12700" cap="flat">
              <a:solidFill>
                <a:schemeClr val="accent4"/>
              </a:solidFill>
              <a:prstDash val="solid"/>
              <a:bevel/>
            </a:ln>
          </a:insideH>
          <a:insideV>
            <a:ln w="12700" cap="flat">
              <a:solidFill>
                <a:schemeClr val="accent4"/>
              </a:solidFill>
              <a:prstDash val="solid"/>
              <a:bevel/>
            </a:ln>
          </a:insideV>
        </a:tcBdr>
        <a:fill>
          <a:solidFill>
            <a:schemeClr val="accent4">
              <a:alpha val="20000"/>
            </a:schemeClr>
          </a:solidFill>
        </a:fill>
      </a:tcStyle>
    </a:wholeTbl>
    <a:band2H>
      <a:tcTxStyle b="def" i="def"/>
      <a:tcStyle>
        <a:tcBdr/>
        <a:fill>
          <a:solidFill>
            <a:schemeClr val="accent3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solidFill>
                <a:schemeClr val="accent4"/>
              </a:solidFill>
              <a:prstDash val="solid"/>
              <a:bevel/>
            </a:ln>
          </a:left>
          <a:right>
            <a:ln w="12700" cap="flat">
              <a:solidFill>
                <a:schemeClr val="accent4"/>
              </a:solidFill>
              <a:prstDash val="solid"/>
              <a:bevel/>
            </a:ln>
          </a:right>
          <a:top>
            <a:ln w="12700" cap="flat">
              <a:solidFill>
                <a:schemeClr val="accent4"/>
              </a:solidFill>
              <a:prstDash val="solid"/>
              <a:bevel/>
            </a:ln>
          </a:top>
          <a:bottom>
            <a:ln w="12700" cap="flat">
              <a:solidFill>
                <a:schemeClr val="accent4"/>
              </a:solidFill>
              <a:prstDash val="solid"/>
              <a:bevel/>
            </a:ln>
          </a:bottom>
          <a:insideH>
            <a:ln w="12700" cap="flat">
              <a:solidFill>
                <a:schemeClr val="accent4"/>
              </a:solidFill>
              <a:prstDash val="solid"/>
              <a:bevel/>
            </a:ln>
          </a:insideH>
          <a:insideV>
            <a:ln w="12700" cap="flat">
              <a:solidFill>
                <a:schemeClr val="accent4"/>
              </a:solidFill>
              <a:prstDash val="solid"/>
              <a:bevel/>
            </a:ln>
          </a:insideV>
        </a:tcBdr>
        <a:fill>
          <a:solidFill>
            <a:schemeClr val="accent4">
              <a:alpha val="20000"/>
            </a:scheme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solidFill>
                <a:schemeClr val="accent4"/>
              </a:solidFill>
              <a:prstDash val="solid"/>
              <a:bevel/>
            </a:ln>
          </a:left>
          <a:right>
            <a:ln w="12700" cap="flat">
              <a:solidFill>
                <a:schemeClr val="accent4"/>
              </a:solidFill>
              <a:prstDash val="solid"/>
              <a:bevel/>
            </a:ln>
          </a:right>
          <a:top>
            <a:ln w="50800" cap="flat">
              <a:solidFill>
                <a:schemeClr val="accent4"/>
              </a:solidFill>
              <a:prstDash val="solid"/>
              <a:bevel/>
            </a:ln>
          </a:top>
          <a:bottom>
            <a:ln w="12700" cap="flat">
              <a:solidFill>
                <a:schemeClr val="accent4"/>
              </a:solidFill>
              <a:prstDash val="solid"/>
              <a:bevel/>
            </a:ln>
          </a:bottom>
          <a:insideH>
            <a:ln w="12700" cap="flat">
              <a:solidFill>
                <a:schemeClr val="accent4"/>
              </a:solidFill>
              <a:prstDash val="solid"/>
              <a:bevel/>
            </a:ln>
          </a:insideH>
          <a:insideV>
            <a:ln w="12700" cap="flat">
              <a:solidFill>
                <a:schemeClr val="accent4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solidFill>
                <a:schemeClr val="accent4"/>
              </a:solidFill>
              <a:prstDash val="solid"/>
              <a:bevel/>
            </a:ln>
          </a:left>
          <a:right>
            <a:ln w="12700" cap="flat">
              <a:solidFill>
                <a:schemeClr val="accent4"/>
              </a:solidFill>
              <a:prstDash val="solid"/>
              <a:bevel/>
            </a:ln>
          </a:right>
          <a:top>
            <a:ln w="12700" cap="flat">
              <a:solidFill>
                <a:schemeClr val="accent4"/>
              </a:solidFill>
              <a:prstDash val="solid"/>
              <a:bevel/>
            </a:ln>
          </a:top>
          <a:bottom>
            <a:ln w="25400" cap="flat">
              <a:solidFill>
                <a:schemeClr val="accent4"/>
              </a:solidFill>
              <a:prstDash val="solid"/>
              <a:bevel/>
            </a:ln>
          </a:bottom>
          <a:insideH>
            <a:ln w="12700" cap="flat">
              <a:solidFill>
                <a:schemeClr val="accent4"/>
              </a:solidFill>
              <a:prstDash val="solid"/>
              <a:bevel/>
            </a:ln>
          </a:insideH>
          <a:insideV>
            <a:ln w="12700" cap="flat">
              <a:solidFill>
                <a:schemeClr val="accent4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Relationship Id="rId55" Type="http://schemas.openxmlformats.org/officeDocument/2006/relationships/slide" Target="slides/slide48.xml"/><Relationship Id="rId56" Type="http://schemas.openxmlformats.org/officeDocument/2006/relationships/slide" Target="slides/slide49.xml"/><Relationship Id="rId57" Type="http://schemas.openxmlformats.org/officeDocument/2006/relationships/slide" Target="slides/slide50.xml"/><Relationship Id="rId58" Type="http://schemas.openxmlformats.org/officeDocument/2006/relationships/slide" Target="slides/slide51.xml"/><Relationship Id="rId59" Type="http://schemas.openxmlformats.org/officeDocument/2006/relationships/slide" Target="slides/slide52.xml"/><Relationship Id="rId60" Type="http://schemas.openxmlformats.org/officeDocument/2006/relationships/slide" Target="slides/slide53.xml"/><Relationship Id="rId61" Type="http://schemas.openxmlformats.org/officeDocument/2006/relationships/slide" Target="slides/slide54.xml"/><Relationship Id="rId62" Type="http://schemas.openxmlformats.org/officeDocument/2006/relationships/slide" Target="slides/slide55.xml"/><Relationship Id="rId63" Type="http://schemas.openxmlformats.org/officeDocument/2006/relationships/slide" Target="slides/slide56.xml"/><Relationship Id="rId64" Type="http://schemas.openxmlformats.org/officeDocument/2006/relationships/slide" Target="slides/slide57.xml"/><Relationship Id="rId65" Type="http://schemas.openxmlformats.org/officeDocument/2006/relationships/slide" Target="slides/slide58.xml"/><Relationship Id="rId66" Type="http://schemas.openxmlformats.org/officeDocument/2006/relationships/slide" Target="slides/slide59.xml"/><Relationship Id="rId67" Type="http://schemas.openxmlformats.org/officeDocument/2006/relationships/slide" Target="slides/slide60.xml"/><Relationship Id="rId68" Type="http://schemas.openxmlformats.org/officeDocument/2006/relationships/slide" Target="slides/slide61.xml"/><Relationship Id="rId69" Type="http://schemas.openxmlformats.org/officeDocument/2006/relationships/slide" Target="slides/slide62.xml"/><Relationship Id="rId70" Type="http://schemas.openxmlformats.org/officeDocument/2006/relationships/slide" Target="slides/slide63.xml"/><Relationship Id="rId71" Type="http://schemas.openxmlformats.org/officeDocument/2006/relationships/slide" Target="slides/slide64.xml"/><Relationship Id="rId72" Type="http://schemas.openxmlformats.org/officeDocument/2006/relationships/slide" Target="slides/slide65.xml"/><Relationship Id="rId73" Type="http://schemas.openxmlformats.org/officeDocument/2006/relationships/slide" Target="slides/slide66.xml"/><Relationship Id="rId74" Type="http://schemas.openxmlformats.org/officeDocument/2006/relationships/slide" Target="slides/slide67.xml"/><Relationship Id="rId75" Type="http://schemas.openxmlformats.org/officeDocument/2006/relationships/slide" Target="slides/slide6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400">
        <a:solidFill>
          <a:schemeClr val="accent4"/>
        </a:solidFill>
        <a:latin typeface="+mn-lt"/>
        <a:ea typeface="+mn-ea"/>
        <a:cs typeface="+mn-cs"/>
        <a:sym typeface="Avenir Roman"/>
      </a:defRPr>
    </a:lvl1pPr>
    <a:lvl2pPr indent="228600" defTabSz="457200" latinLnBrk="0">
      <a:lnSpc>
        <a:spcPct val="125000"/>
      </a:lnSpc>
      <a:defRPr sz="2400">
        <a:solidFill>
          <a:schemeClr val="accent4"/>
        </a:solidFill>
        <a:latin typeface="+mn-lt"/>
        <a:ea typeface="+mn-ea"/>
        <a:cs typeface="+mn-cs"/>
        <a:sym typeface="Avenir Roman"/>
      </a:defRPr>
    </a:lvl2pPr>
    <a:lvl3pPr indent="457200" defTabSz="457200" latinLnBrk="0">
      <a:lnSpc>
        <a:spcPct val="125000"/>
      </a:lnSpc>
      <a:defRPr sz="2400">
        <a:solidFill>
          <a:schemeClr val="accent4"/>
        </a:solidFill>
        <a:latin typeface="+mn-lt"/>
        <a:ea typeface="+mn-ea"/>
        <a:cs typeface="+mn-cs"/>
        <a:sym typeface="Avenir Roman"/>
      </a:defRPr>
    </a:lvl3pPr>
    <a:lvl4pPr indent="685800" defTabSz="457200" latinLnBrk="0">
      <a:lnSpc>
        <a:spcPct val="125000"/>
      </a:lnSpc>
      <a:defRPr sz="2400">
        <a:solidFill>
          <a:schemeClr val="accent4"/>
        </a:solidFill>
        <a:latin typeface="+mn-lt"/>
        <a:ea typeface="+mn-ea"/>
        <a:cs typeface="+mn-cs"/>
        <a:sym typeface="Avenir Roman"/>
      </a:defRPr>
    </a:lvl4pPr>
    <a:lvl5pPr indent="914400" defTabSz="457200" latinLnBrk="0">
      <a:lnSpc>
        <a:spcPct val="125000"/>
      </a:lnSpc>
      <a:defRPr sz="2400">
        <a:solidFill>
          <a:schemeClr val="accent4"/>
        </a:solidFill>
        <a:latin typeface="+mn-lt"/>
        <a:ea typeface="+mn-ea"/>
        <a:cs typeface="+mn-cs"/>
        <a:sym typeface="Avenir Roman"/>
      </a:defRPr>
    </a:lvl5pPr>
    <a:lvl6pPr indent="1143000" defTabSz="457200" latinLnBrk="0">
      <a:lnSpc>
        <a:spcPct val="125000"/>
      </a:lnSpc>
      <a:defRPr sz="2400">
        <a:solidFill>
          <a:schemeClr val="accent4"/>
        </a:solidFill>
        <a:latin typeface="+mn-lt"/>
        <a:ea typeface="+mn-ea"/>
        <a:cs typeface="+mn-cs"/>
        <a:sym typeface="Avenir Roman"/>
      </a:defRPr>
    </a:lvl6pPr>
    <a:lvl7pPr indent="1371600" defTabSz="457200" latinLnBrk="0">
      <a:lnSpc>
        <a:spcPct val="125000"/>
      </a:lnSpc>
      <a:defRPr sz="2400">
        <a:solidFill>
          <a:schemeClr val="accent4"/>
        </a:solidFill>
        <a:latin typeface="+mn-lt"/>
        <a:ea typeface="+mn-ea"/>
        <a:cs typeface="+mn-cs"/>
        <a:sym typeface="Avenir Roman"/>
      </a:defRPr>
    </a:lvl7pPr>
    <a:lvl8pPr indent="1600200" defTabSz="457200" latinLnBrk="0">
      <a:lnSpc>
        <a:spcPct val="125000"/>
      </a:lnSpc>
      <a:defRPr sz="2400">
        <a:solidFill>
          <a:schemeClr val="accent4"/>
        </a:solidFill>
        <a:latin typeface="+mn-lt"/>
        <a:ea typeface="+mn-ea"/>
        <a:cs typeface="+mn-cs"/>
        <a:sym typeface="Avenir Roman"/>
      </a:defRPr>
    </a:lvl8pPr>
    <a:lvl9pPr indent="1828800" defTabSz="457200" latinLnBrk="0">
      <a:lnSpc>
        <a:spcPct val="125000"/>
      </a:lnSpc>
      <a:defRPr sz="2400">
        <a:solidFill>
          <a:schemeClr val="accent4"/>
        </a:solidFill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chemeClr val="accent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uméro de diapositive"/>
          <p:cNvSpPr txBox="1"/>
          <p:nvPr>
            <p:ph type="sldNum" sz="quarter" idx="2"/>
          </p:nvPr>
        </p:nvSpPr>
        <p:spPr>
          <a:xfrm>
            <a:off x="7227887" y="6886575"/>
            <a:ext cx="2346326" cy="195647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spAutoFit/>
          </a:bodyPr>
          <a:lstStyle>
            <a:lvl1pPr algn="r" defTabSz="914400">
              <a:lnSpc>
                <a:spcPct val="95000"/>
              </a:lnSpc>
              <a:defRPr sz="14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3" name="Texte du titre"/>
          <p:cNvSpPr txBox="1"/>
          <p:nvPr>
            <p:ph type="title"/>
          </p:nvPr>
        </p:nvSpPr>
        <p:spPr>
          <a:xfrm>
            <a:off x="503555" y="101453"/>
            <a:ext cx="9063991" cy="16617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/>
            <a:r>
              <a:t>Texte du titre</a:t>
            </a:r>
          </a:p>
        </p:txBody>
      </p:sp>
      <p:sp>
        <p:nvSpPr>
          <p:cNvPr id="4" name="Texte niveau 1…"/>
          <p:cNvSpPr txBox="1"/>
          <p:nvPr>
            <p:ph type="body" idx="1"/>
          </p:nvPr>
        </p:nvSpPr>
        <p:spPr>
          <a:xfrm>
            <a:off x="503555" y="1763183"/>
            <a:ext cx="9063991" cy="57933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 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ct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ct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ct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ct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ct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5pPr>
      <a:lvl6pPr marL="0" marR="0" indent="457200" algn="ct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6pPr>
      <a:lvl7pPr marL="0" marR="0" indent="914400" algn="ct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7pPr>
      <a:lvl8pPr marL="0" marR="0" indent="1371600" algn="ct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8pPr>
      <a:lvl9pPr marL="0" marR="0" indent="1828800" algn="ct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449262" rtl="0" latinLnBrk="0">
        <a:lnSpc>
          <a:spcPct val="93000"/>
        </a:lnSpc>
        <a:spcBef>
          <a:spcPts val="14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1pPr>
      <a:lvl2pPr marL="342900" marR="0" indent="114300" algn="l" defTabSz="449262" rtl="0" latinLnBrk="0">
        <a:lnSpc>
          <a:spcPct val="93000"/>
        </a:lnSpc>
        <a:spcBef>
          <a:spcPts val="14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2pPr>
      <a:lvl3pPr marL="342900" marR="0" indent="571500" algn="l" defTabSz="449262" rtl="0" latinLnBrk="0">
        <a:lnSpc>
          <a:spcPct val="93000"/>
        </a:lnSpc>
        <a:spcBef>
          <a:spcPts val="14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3pPr>
      <a:lvl4pPr marL="342900" marR="0" indent="1028700" algn="l" defTabSz="449262" rtl="0" latinLnBrk="0">
        <a:lnSpc>
          <a:spcPct val="93000"/>
        </a:lnSpc>
        <a:spcBef>
          <a:spcPts val="14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4pPr>
      <a:lvl5pPr marL="342900" marR="0" indent="1485900" algn="l" defTabSz="449262" rtl="0" latinLnBrk="0">
        <a:lnSpc>
          <a:spcPct val="93000"/>
        </a:lnSpc>
        <a:spcBef>
          <a:spcPts val="14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5pPr>
      <a:lvl6pPr marL="342900" marR="0" indent="1943100" algn="l" defTabSz="449262" rtl="0" latinLnBrk="0">
        <a:lnSpc>
          <a:spcPct val="93000"/>
        </a:lnSpc>
        <a:spcBef>
          <a:spcPts val="14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6pPr>
      <a:lvl7pPr marL="342900" marR="0" indent="2400300" algn="l" defTabSz="449262" rtl="0" latinLnBrk="0">
        <a:lnSpc>
          <a:spcPct val="93000"/>
        </a:lnSpc>
        <a:spcBef>
          <a:spcPts val="14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7pPr>
      <a:lvl8pPr marL="342900" marR="0" indent="2857500" algn="l" defTabSz="449262" rtl="0" latinLnBrk="0">
        <a:lnSpc>
          <a:spcPct val="93000"/>
        </a:lnSpc>
        <a:spcBef>
          <a:spcPts val="14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8pPr>
      <a:lvl9pPr marL="342900" marR="0" indent="3314700" algn="l" defTabSz="449262" rtl="0" latinLnBrk="0">
        <a:lnSpc>
          <a:spcPct val="93000"/>
        </a:lnSpc>
        <a:spcBef>
          <a:spcPts val="14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9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r" defTabSz="914400" rtl="0" latinLnBrk="0">
        <a:lnSpc>
          <a:spcPct val="9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r" defTabSz="914400" rtl="0" latinLnBrk="0">
        <a:lnSpc>
          <a:spcPct val="9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r" defTabSz="914400" rtl="0" latinLnBrk="0">
        <a:lnSpc>
          <a:spcPct val="9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r" defTabSz="914400" rtl="0" latinLnBrk="0">
        <a:lnSpc>
          <a:spcPct val="9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0" algn="r" defTabSz="914400" rtl="0" latinLnBrk="0">
        <a:lnSpc>
          <a:spcPct val="9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0" algn="r" defTabSz="914400" rtl="0" latinLnBrk="0">
        <a:lnSpc>
          <a:spcPct val="9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0" algn="r" defTabSz="914400" rtl="0" latinLnBrk="0">
        <a:lnSpc>
          <a:spcPct val="9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0" algn="r" defTabSz="914400" rtl="0" latinLnBrk="0">
        <a:lnSpc>
          <a:spcPct val="9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5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Le passé simple"/>
          <p:cNvSpPr txBox="1"/>
          <p:nvPr>
            <p:ph type="subTitle" idx="4294967295"/>
          </p:nvPr>
        </p:nvSpPr>
        <p:spPr>
          <a:xfrm>
            <a:off x="762680" y="1060903"/>
            <a:ext cx="9070976" cy="4989514"/>
          </a:xfrm>
          <a:prstGeom prst="rect">
            <a:avLst/>
          </a:prstGeom>
          <a:blipFill>
            <a:blip r:embed="rId2"/>
          </a:blipFill>
        </p:spPr>
        <p:txBody>
          <a:bodyPr anchor="ctr">
            <a:normAutofit fontScale="100000" lnSpcReduction="0"/>
          </a:bodyPr>
          <a:lstStyle>
            <a:lvl1pPr marL="0" indent="0" algn="ctr">
              <a:spcBef>
                <a:spcPts val="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9000"/>
            </a:lvl1pPr>
          </a:lstStyle>
          <a:p>
            <a:pPr/>
            <a:r>
              <a:t>Le passé simple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9" name="Annoncer + Je"/>
          <p:cNvSpPr/>
          <p:nvPr/>
        </p:nvSpPr>
        <p:spPr>
          <a:xfrm>
            <a:off x="1653723" y="2825750"/>
            <a:ext cx="6421665" cy="1338943"/>
          </a:xfrm>
          <a:prstGeom prst="rect">
            <a:avLst/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5000">
                <a:solidFill>
                  <a:schemeClr val="accent1">
                    <a:lumOff val="-8000"/>
                  </a:schemeClr>
                </a:solidFill>
              </a:defRPr>
            </a:lvl1pPr>
          </a:lstStyle>
          <a:p>
            <a:pPr/>
            <a:r>
              <a:t>Annoncer + Je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9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72" name="J'annonçai"/>
          <p:cNvSpPr/>
          <p:nvPr/>
        </p:nvSpPr>
        <p:spPr>
          <a:xfrm>
            <a:off x="1653723" y="2825750"/>
            <a:ext cx="6421665" cy="1338943"/>
          </a:xfrm>
          <a:prstGeom prst="rect">
            <a:avLst/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5000">
                <a:solidFill>
                  <a:schemeClr val="accent1">
                    <a:lumOff val="-8000"/>
                  </a:schemeClr>
                </a:solidFill>
              </a:defRPr>
            </a:lvl1pPr>
          </a:lstStyle>
          <a:p>
            <a:pPr/>
            <a:r>
              <a:t>J'annonçai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2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Comment conjuguer au passé simple ?"/>
          <p:cNvSpPr txBox="1"/>
          <p:nvPr>
            <p:ph type="ctrTitle" idx="4294967295"/>
          </p:nvPr>
        </p:nvSpPr>
        <p:spPr>
          <a:xfrm>
            <a:off x="503237" y="301625"/>
            <a:ext cx="9070976" cy="1262063"/>
          </a:xfrm>
          <a:prstGeom prst="rect">
            <a:avLst/>
          </a:prstGeom>
          <a:solidFill>
            <a:srgbClr val="CFE7F5"/>
          </a:solidFill>
        </p:spPr>
        <p:txBody>
          <a:bodyPr>
            <a:normAutofit fontScale="100000" lnSpcReduction="0"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/>
            <a:r>
              <a:t>Comment conjuguer au passé simple ?</a:t>
            </a:r>
          </a:p>
        </p:txBody>
      </p:sp>
      <p:sp>
        <p:nvSpPr>
          <p:cNvPr id="75" name="Pour conjuguer au passé simple les verbes du 2ème groupe .…"/>
          <p:cNvSpPr txBox="1"/>
          <p:nvPr>
            <p:ph type="subTitle" sz="quarter" idx="4294967295"/>
          </p:nvPr>
        </p:nvSpPr>
        <p:spPr>
          <a:xfrm>
            <a:off x="503237" y="1768475"/>
            <a:ext cx="9070976" cy="1398588"/>
          </a:xfrm>
          <a:prstGeom prst="rect">
            <a:avLst/>
          </a:prstGeom>
          <a:blipFill>
            <a:blip r:embed="rId2"/>
          </a:blipFill>
        </p:spPr>
        <p:txBody>
          <a:bodyPr anchor="ctr">
            <a:normAutofit fontScale="100000" lnSpcReduction="0"/>
          </a:bodyPr>
          <a:lstStyle/>
          <a:p>
            <a:pPr marL="0" indent="0" algn="ctr">
              <a:spcBef>
                <a:spcPts val="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sz="2400"/>
              <a:t>Pour conjuguer au passé simple les </a:t>
            </a:r>
            <a:r>
              <a:rPr b="1" sz="2400"/>
              <a:t>verbes du 2ème groupe .</a:t>
            </a:r>
            <a:endParaRPr b="1" sz="2400"/>
          </a:p>
          <a:p>
            <a:pPr marL="0" indent="0" algn="ctr">
              <a:spcBef>
                <a:spcPts val="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sz="2400"/>
              <a:t>Il faut ajouter au radical les terminaisons suivantes :</a:t>
            </a:r>
            <a:endParaRPr sz="2400"/>
          </a:p>
          <a:p>
            <a:pPr marL="0" indent="0" algn="ctr">
              <a:spcBef>
                <a:spcPts val="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accent2">
                    <a:lumOff val="-10000"/>
                  </a:schemeClr>
                </a:solidFill>
              </a:defRPr>
            </a:pPr>
            <a:r>
              <a:rPr b="1" sz="2400"/>
              <a:t>-is, -is, -it, -îmes, -îtes, irent</a:t>
            </a:r>
          </a:p>
        </p:txBody>
      </p:sp>
      <p:sp>
        <p:nvSpPr>
          <p:cNvPr id="76" name="Je veux conjuguer « finir » avec vous."/>
          <p:cNvSpPr txBox="1"/>
          <p:nvPr/>
        </p:nvSpPr>
        <p:spPr>
          <a:xfrm>
            <a:off x="576262" y="3455987"/>
            <a:ext cx="8928101" cy="34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/>
            <a:r>
              <a:t>Je veux conjuguer « finir » avec vous.</a:t>
            </a:r>
          </a:p>
        </p:txBody>
      </p:sp>
      <p:sp>
        <p:nvSpPr>
          <p:cNvPr id="77" name="finir"/>
          <p:cNvSpPr txBox="1"/>
          <p:nvPr/>
        </p:nvSpPr>
        <p:spPr>
          <a:xfrm>
            <a:off x="647700" y="4103687"/>
            <a:ext cx="1871663" cy="41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 defTabSz="914400">
              <a:lnSpc>
                <a:spcPct val="100000"/>
              </a:lnSpc>
              <a:tabLst>
                <a:tab pos="723900" algn="l"/>
                <a:tab pos="1447800" algn="l"/>
              </a:tabLst>
              <a:defRPr sz="2200"/>
            </a:lvl1pPr>
          </a:lstStyle>
          <a:p>
            <a:pPr>
              <a:defRPr sz="1800"/>
            </a:pPr>
            <a:r>
              <a:rPr sz="2200"/>
              <a:t>finir</a:t>
            </a:r>
          </a:p>
        </p:txBody>
      </p:sp>
      <p:sp>
        <p:nvSpPr>
          <p:cNvPr id="78" name="fin-"/>
          <p:cNvSpPr txBox="1"/>
          <p:nvPr/>
        </p:nvSpPr>
        <p:spPr>
          <a:xfrm>
            <a:off x="2447925" y="4103687"/>
            <a:ext cx="1871663" cy="41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 defTabSz="914400">
              <a:lnSpc>
                <a:spcPct val="100000"/>
              </a:lnSpc>
              <a:tabLst>
                <a:tab pos="723900" algn="l"/>
                <a:tab pos="1447800" algn="l"/>
              </a:tabLst>
              <a:defRPr sz="2200"/>
            </a:lvl1pPr>
          </a:lstStyle>
          <a:p>
            <a:pPr>
              <a:defRPr sz="1800"/>
            </a:pPr>
            <a:r>
              <a:rPr sz="2200"/>
              <a:t>fin-</a:t>
            </a:r>
          </a:p>
        </p:txBody>
      </p:sp>
      <p:sp>
        <p:nvSpPr>
          <p:cNvPr id="79" name="fin-îtes"/>
          <p:cNvSpPr txBox="1"/>
          <p:nvPr/>
        </p:nvSpPr>
        <p:spPr>
          <a:xfrm>
            <a:off x="4464050" y="4103687"/>
            <a:ext cx="1871663" cy="41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 defTabSz="914400">
              <a:lnSpc>
                <a:spcPct val="100000"/>
              </a:lnSpc>
              <a:tabLst>
                <a:tab pos="723900" algn="l"/>
                <a:tab pos="1447800" algn="l"/>
              </a:tabLst>
            </a:pPr>
            <a:r>
              <a:rPr sz="2200"/>
              <a:t>fin-</a:t>
            </a:r>
            <a:r>
              <a:rPr sz="2200">
                <a:solidFill>
                  <a:schemeClr val="accent2">
                    <a:lumOff val="-10000"/>
                  </a:schemeClr>
                </a:solidFill>
              </a:rPr>
              <a:t>îtes</a:t>
            </a:r>
          </a:p>
        </p:txBody>
      </p:sp>
      <p:sp>
        <p:nvSpPr>
          <p:cNvPr id="80" name="Vous finîtes"/>
          <p:cNvSpPr txBox="1"/>
          <p:nvPr/>
        </p:nvSpPr>
        <p:spPr>
          <a:xfrm>
            <a:off x="6840537" y="4103687"/>
            <a:ext cx="2519363" cy="41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sz="2200"/>
              <a:t>Vous fin</a:t>
            </a:r>
            <a:r>
              <a:rPr sz="2200">
                <a:solidFill>
                  <a:schemeClr val="accent2">
                    <a:lumOff val="-10000"/>
                  </a:schemeClr>
                </a:solidFill>
              </a:rPr>
              <a:t>îtes</a:t>
            </a:r>
          </a:p>
        </p:txBody>
      </p:sp>
      <p:sp>
        <p:nvSpPr>
          <p:cNvPr id="81" name="Ligne"/>
          <p:cNvSpPr/>
          <p:nvPr/>
        </p:nvSpPr>
        <p:spPr>
          <a:xfrm flipV="1">
            <a:off x="2663825" y="4503737"/>
            <a:ext cx="144463" cy="825501"/>
          </a:xfrm>
          <a:prstGeom prst="line">
            <a:avLst/>
          </a:prstGeom>
          <a:ln>
            <a:solidFill>
              <a:schemeClr val="accent4"/>
            </a:solidFill>
            <a:tailEnd type="triangle"/>
          </a:ln>
        </p:spPr>
        <p:txBody>
          <a:bodyPr lIns="45719" rIns="45719"/>
          <a:lstStyle/>
          <a:p>
            <a:pPr defTabSz="457200">
              <a:lnSpc>
                <a:spcPct val="100000"/>
              </a:lnSpc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82" name="Je prends le radical."/>
          <p:cNvSpPr txBox="1"/>
          <p:nvPr/>
        </p:nvSpPr>
        <p:spPr>
          <a:xfrm>
            <a:off x="1584325" y="5400675"/>
            <a:ext cx="2376488" cy="34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</a:tabLst>
            </a:lvl1pPr>
          </a:lstStyle>
          <a:p>
            <a:pPr/>
            <a:r>
              <a:t>Je prends le radical.</a:t>
            </a:r>
          </a:p>
        </p:txBody>
      </p:sp>
      <p:sp>
        <p:nvSpPr>
          <p:cNvPr id="83" name="J'ajoute la terminaison. Avec vous, la terminaison est -îtes,"/>
          <p:cNvSpPr txBox="1"/>
          <p:nvPr/>
        </p:nvSpPr>
        <p:spPr>
          <a:xfrm>
            <a:off x="4248150" y="5341937"/>
            <a:ext cx="2376488" cy="1149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</a:tabLst>
            </a:lvl1pPr>
          </a:lstStyle>
          <a:p>
            <a:pPr/>
            <a:r>
              <a:t>J'ajoute la terminaison. Avec vous, la terminaison est -îtes,</a:t>
            </a:r>
          </a:p>
        </p:txBody>
      </p:sp>
      <p:sp>
        <p:nvSpPr>
          <p:cNvPr id="84" name="Ligne"/>
          <p:cNvSpPr/>
          <p:nvPr/>
        </p:nvSpPr>
        <p:spPr>
          <a:xfrm flipH="1" flipV="1">
            <a:off x="7847012" y="4505324"/>
            <a:ext cx="74613" cy="681039"/>
          </a:xfrm>
          <a:prstGeom prst="line">
            <a:avLst/>
          </a:prstGeom>
          <a:ln>
            <a:solidFill>
              <a:schemeClr val="accent4"/>
            </a:solidFill>
            <a:tailEnd type="triangle"/>
          </a:ln>
        </p:spPr>
        <p:txBody>
          <a:bodyPr lIns="45719" rIns="45719"/>
          <a:lstStyle/>
          <a:p>
            <a:pPr defTabSz="457200">
              <a:lnSpc>
                <a:spcPct val="100000"/>
              </a:lnSpc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85" name="Cela donne : vous finîtes."/>
          <p:cNvSpPr txBox="1"/>
          <p:nvPr/>
        </p:nvSpPr>
        <p:spPr>
          <a:xfrm>
            <a:off x="7199312" y="5543550"/>
            <a:ext cx="2087563" cy="6159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 defTabSz="914400">
              <a:lnSpc>
                <a:spcPct val="100000"/>
              </a:lnSpc>
              <a:tabLst>
                <a:tab pos="723900" algn="l"/>
                <a:tab pos="1447800" algn="l"/>
              </a:tabLst>
            </a:lvl1pPr>
          </a:lstStyle>
          <a:p>
            <a:pPr/>
            <a:r>
              <a:t>Cela donne : vous finîtes.</a:t>
            </a:r>
          </a:p>
        </p:txBody>
      </p:sp>
      <p:sp>
        <p:nvSpPr>
          <p:cNvPr id="86" name="C'est la terminaison en Î"/>
          <p:cNvSpPr/>
          <p:nvPr/>
        </p:nvSpPr>
        <p:spPr>
          <a:xfrm>
            <a:off x="1130092" y="6679433"/>
            <a:ext cx="7810917" cy="749301"/>
          </a:xfrm>
          <a:prstGeom prst="rect">
            <a:avLst/>
          </a:prstGeom>
          <a:solidFill>
            <a:schemeClr val="accent2"/>
          </a:solidFill>
          <a:ln w="25400">
            <a:solidFill>
              <a:srgbClr val="252595"/>
            </a:solidFill>
            <a:bevel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>
              <a:defRPr sz="3400">
                <a:solidFill>
                  <a:schemeClr val="accent3"/>
                </a:solidFill>
              </a:defRPr>
            </a:lvl1pPr>
          </a:lstStyle>
          <a:p>
            <a:pPr/>
            <a:r>
              <a:t>C'est la terminaison en Î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6" presetID="4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7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6" presetID="4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1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16" presetID="4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1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16" presetID="4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2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16" presetID="4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2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Subtype="16" presetID="4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3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16" presetID="4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3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clickEffect" presetSubtype="16" presetID="4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4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16" presetID="4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4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Class="entr" nodeType="clickEffect" presetSubtype="16" presetID="4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5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ntr" nodeType="clickEffect" presetSubtype="16" presetID="4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5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Class="entr" nodeType="clickEffect" presetSubtype="8" presetID="2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0" grpId="9"/>
      <p:bldP build="whole" bldLvl="1" animBg="1" rev="0" advAuto="0" spid="81" grpId="5"/>
      <p:bldP build="whole" bldLvl="1" animBg="1" rev="0" advAuto="0" spid="86" grpId="12"/>
      <p:bldP build="whole" bldLvl="1" animBg="1" rev="0" advAuto="0" spid="84" grpId="10"/>
      <p:bldP build="whole" bldLvl="1" animBg="1" rev="0" advAuto="0" spid="77" grpId="3"/>
      <p:bldP build="whole" bldLvl="1" animBg="1" rev="0" advAuto="0" spid="78" grpId="4"/>
      <p:bldP build="whole" bldLvl="1" animBg="1" rev="0" advAuto="0" spid="83" grpId="8"/>
      <p:bldP build="whole" bldLvl="1" animBg="1" rev="0" advAuto="0" spid="79" grpId="7"/>
      <p:bldP build="whole" bldLvl="1" animBg="1" rev="0" advAuto="0" spid="76" grpId="2"/>
      <p:bldP build="whole" bldLvl="1" animBg="1" rev="0" advAuto="0" spid="82" grpId="6"/>
      <p:bldP build="whole" bldLvl="1" animBg="1" rev="0" advAuto="0" spid="85" grpId="11"/>
      <p:bldP build="whole" bldLvl="1" animBg="1" rev="0" advAuto="0" spid="75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89" name="Rugir + vous"/>
          <p:cNvSpPr/>
          <p:nvPr/>
        </p:nvSpPr>
        <p:spPr>
          <a:xfrm>
            <a:off x="1653723" y="2825750"/>
            <a:ext cx="6421665" cy="1338943"/>
          </a:xfrm>
          <a:prstGeom prst="rect">
            <a:avLst/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5000">
                <a:solidFill>
                  <a:schemeClr val="accent1">
                    <a:lumOff val="-8000"/>
                  </a:schemeClr>
                </a:solidFill>
              </a:defRPr>
            </a:lvl1pPr>
          </a:lstStyle>
          <a:p>
            <a:pPr/>
            <a:r>
              <a:t>Rugir + vous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fade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9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92" name="Vous Rugîtes"/>
          <p:cNvSpPr/>
          <p:nvPr/>
        </p:nvSpPr>
        <p:spPr>
          <a:xfrm>
            <a:off x="1653723" y="2825750"/>
            <a:ext cx="6421665" cy="1338943"/>
          </a:xfrm>
          <a:prstGeom prst="rect">
            <a:avLst/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5000">
                <a:solidFill>
                  <a:schemeClr val="accent1">
                    <a:lumOff val="-8000"/>
                  </a:schemeClr>
                </a:solidFill>
              </a:defRPr>
            </a:lvl1pPr>
          </a:lstStyle>
          <a:p>
            <a:pPr/>
            <a:r>
              <a:t>Vous Rugîtes 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92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95" name="Vernir + il"/>
          <p:cNvSpPr/>
          <p:nvPr/>
        </p:nvSpPr>
        <p:spPr>
          <a:xfrm>
            <a:off x="1653723" y="2825750"/>
            <a:ext cx="6421665" cy="1338943"/>
          </a:xfrm>
          <a:prstGeom prst="rect">
            <a:avLst/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5000">
                <a:solidFill>
                  <a:schemeClr val="accent1">
                    <a:lumOff val="-8000"/>
                  </a:schemeClr>
                </a:solidFill>
              </a:defRPr>
            </a:lvl1pPr>
          </a:lstStyle>
          <a:p>
            <a:pPr/>
            <a:r>
              <a:t>Vernir + il  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95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98" name="Il vernit"/>
          <p:cNvSpPr/>
          <p:nvPr/>
        </p:nvSpPr>
        <p:spPr>
          <a:xfrm>
            <a:off x="1653723" y="2825750"/>
            <a:ext cx="6421665" cy="1338943"/>
          </a:xfrm>
          <a:prstGeom prst="rect">
            <a:avLst/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5000">
                <a:solidFill>
                  <a:schemeClr val="accent1">
                    <a:lumOff val="-8000"/>
                  </a:schemeClr>
                </a:solidFill>
              </a:defRPr>
            </a:lvl1pPr>
          </a:lstStyle>
          <a:p>
            <a:pPr/>
            <a:r>
              <a:t>Il vernit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98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01" name="Blanchir + ils"/>
          <p:cNvSpPr/>
          <p:nvPr/>
        </p:nvSpPr>
        <p:spPr>
          <a:xfrm>
            <a:off x="1653723" y="2825750"/>
            <a:ext cx="6421665" cy="1338943"/>
          </a:xfrm>
          <a:prstGeom prst="rect">
            <a:avLst/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5000">
                <a:solidFill>
                  <a:schemeClr val="accent1">
                    <a:lumOff val="-8000"/>
                  </a:schemeClr>
                </a:solidFill>
              </a:defRPr>
            </a:lvl1pPr>
          </a:lstStyle>
          <a:p>
            <a:pPr/>
            <a:r>
              <a:t>Blanchir + ils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1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04" name="Ils blanchirent"/>
          <p:cNvSpPr/>
          <p:nvPr/>
        </p:nvSpPr>
        <p:spPr>
          <a:xfrm>
            <a:off x="1653723" y="2825750"/>
            <a:ext cx="6421665" cy="1338943"/>
          </a:xfrm>
          <a:prstGeom prst="rect">
            <a:avLst/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5000">
                <a:solidFill>
                  <a:schemeClr val="accent1">
                    <a:lumOff val="-8000"/>
                  </a:schemeClr>
                </a:solidFill>
              </a:defRPr>
            </a:lvl1pPr>
          </a:lstStyle>
          <a:p>
            <a:pPr/>
            <a:r>
              <a:t>Ils blanchirent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4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omment conjuguer au passé simple ?"/>
          <p:cNvSpPr txBox="1"/>
          <p:nvPr>
            <p:ph type="ctrTitle" idx="4294967295"/>
          </p:nvPr>
        </p:nvSpPr>
        <p:spPr>
          <a:xfrm>
            <a:off x="503237" y="301625"/>
            <a:ext cx="9070976" cy="1262063"/>
          </a:xfrm>
          <a:prstGeom prst="rect">
            <a:avLst/>
          </a:prstGeom>
          <a:solidFill>
            <a:srgbClr val="CFE7F5"/>
          </a:solidFill>
        </p:spPr>
        <p:txBody>
          <a:bodyPr>
            <a:normAutofit fontScale="100000" lnSpcReduction="0"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/>
            <a:r>
              <a:t>Comment conjuguer au passé simple ?</a:t>
            </a:r>
          </a:p>
        </p:txBody>
      </p:sp>
      <p:sp>
        <p:nvSpPr>
          <p:cNvPr id="107" name="Pour conjuguer au passé simple les verbes VENIR et TENIR et leurs dérivés : RETENIR, REVENIR... .…"/>
          <p:cNvSpPr txBox="1"/>
          <p:nvPr>
            <p:ph type="subTitle" sz="quarter" idx="4294967295"/>
          </p:nvPr>
        </p:nvSpPr>
        <p:spPr>
          <a:xfrm>
            <a:off x="503237" y="1768475"/>
            <a:ext cx="9070976" cy="1398588"/>
          </a:xfrm>
          <a:prstGeom prst="rect">
            <a:avLst/>
          </a:prstGeom>
          <a:blipFill>
            <a:blip r:embed="rId2"/>
          </a:blipFill>
        </p:spPr>
        <p:txBody>
          <a:bodyPr anchor="ctr">
            <a:normAutofit fontScale="100000" lnSpcReduction="0"/>
          </a:bodyPr>
          <a:lstStyle/>
          <a:p>
            <a:pPr marL="0" indent="0" algn="ctr">
              <a:spcBef>
                <a:spcPts val="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sz="2400"/>
              <a:t>Pour conjuguer au passé simple les </a:t>
            </a:r>
            <a:r>
              <a:rPr b="1" sz="2400"/>
              <a:t>verbes VENIR et TENIR et leurs dérivés : RETENIR, REVENIR... .</a:t>
            </a:r>
            <a:endParaRPr b="1" sz="2400"/>
          </a:p>
          <a:p>
            <a:pPr marL="0" indent="0" algn="ctr">
              <a:spcBef>
                <a:spcPts val="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sz="2400"/>
              <a:t>Il faut ajouter au radical les terminaisons suivantes :</a:t>
            </a:r>
            <a:endParaRPr sz="2400"/>
          </a:p>
          <a:p>
            <a:pPr marL="0" indent="0" algn="ctr">
              <a:spcBef>
                <a:spcPts val="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b="1" sz="2400">
                <a:solidFill>
                  <a:srgbClr val="C5000B"/>
                </a:solidFill>
              </a:rPr>
              <a:t>-Ins, ins, int, înmes, întes, inrent</a:t>
            </a:r>
          </a:p>
        </p:txBody>
      </p:sp>
      <p:sp>
        <p:nvSpPr>
          <p:cNvPr id="108" name="Je veux conjuguer « Tenir » avec vous."/>
          <p:cNvSpPr txBox="1"/>
          <p:nvPr/>
        </p:nvSpPr>
        <p:spPr>
          <a:xfrm>
            <a:off x="576262" y="3455987"/>
            <a:ext cx="8928101" cy="34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/>
            <a:r>
              <a:t>Je veux conjuguer « Tenir » avec vous.</a:t>
            </a:r>
          </a:p>
        </p:txBody>
      </p:sp>
      <p:sp>
        <p:nvSpPr>
          <p:cNvPr id="109" name="Tenir"/>
          <p:cNvSpPr txBox="1"/>
          <p:nvPr/>
        </p:nvSpPr>
        <p:spPr>
          <a:xfrm>
            <a:off x="647700" y="4103687"/>
            <a:ext cx="1871663" cy="41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 defTabSz="914400">
              <a:lnSpc>
                <a:spcPct val="100000"/>
              </a:lnSpc>
              <a:tabLst>
                <a:tab pos="723900" algn="l"/>
                <a:tab pos="1447800" algn="l"/>
              </a:tabLst>
              <a:defRPr sz="2200"/>
            </a:lvl1pPr>
          </a:lstStyle>
          <a:p>
            <a:pPr>
              <a:defRPr sz="1800"/>
            </a:pPr>
            <a:r>
              <a:rPr sz="2200"/>
              <a:t>Tenir</a:t>
            </a:r>
          </a:p>
        </p:txBody>
      </p:sp>
      <p:sp>
        <p:nvSpPr>
          <p:cNvPr id="110" name="T-"/>
          <p:cNvSpPr txBox="1"/>
          <p:nvPr/>
        </p:nvSpPr>
        <p:spPr>
          <a:xfrm>
            <a:off x="2447925" y="4103687"/>
            <a:ext cx="1871663" cy="41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 defTabSz="914400">
              <a:lnSpc>
                <a:spcPct val="100000"/>
              </a:lnSpc>
              <a:tabLst>
                <a:tab pos="723900" algn="l"/>
                <a:tab pos="1447800" algn="l"/>
              </a:tabLst>
              <a:defRPr sz="2200"/>
            </a:lvl1pPr>
          </a:lstStyle>
          <a:p>
            <a:pPr>
              <a:defRPr sz="1800"/>
            </a:pPr>
            <a:r>
              <a:rPr sz="2200"/>
              <a:t>T-</a:t>
            </a:r>
          </a:p>
        </p:txBody>
      </p:sp>
      <p:sp>
        <p:nvSpPr>
          <p:cNvPr id="111" name="T-Întes"/>
          <p:cNvSpPr txBox="1"/>
          <p:nvPr/>
        </p:nvSpPr>
        <p:spPr>
          <a:xfrm>
            <a:off x="4464050" y="4103687"/>
            <a:ext cx="1871663" cy="41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 defTabSz="914400">
              <a:lnSpc>
                <a:spcPct val="100000"/>
              </a:lnSpc>
              <a:tabLst>
                <a:tab pos="723900" algn="l"/>
                <a:tab pos="1447800" algn="l"/>
              </a:tabLst>
            </a:pPr>
            <a:r>
              <a:rPr sz="2200"/>
              <a:t>T-</a:t>
            </a:r>
            <a:r>
              <a:rPr sz="2200">
                <a:solidFill>
                  <a:srgbClr val="C5000B"/>
                </a:solidFill>
              </a:rPr>
              <a:t>Întes</a:t>
            </a:r>
          </a:p>
        </p:txBody>
      </p:sp>
      <p:sp>
        <p:nvSpPr>
          <p:cNvPr id="112" name="Vous tîntes"/>
          <p:cNvSpPr txBox="1"/>
          <p:nvPr/>
        </p:nvSpPr>
        <p:spPr>
          <a:xfrm>
            <a:off x="6840537" y="4103687"/>
            <a:ext cx="2519363" cy="41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</a:tabLst>
              <a:defRPr sz="2200"/>
            </a:lvl1pPr>
          </a:lstStyle>
          <a:p>
            <a:pPr>
              <a:defRPr sz="1800"/>
            </a:pPr>
            <a:r>
              <a:rPr sz="2200"/>
              <a:t>Vous tîntes</a:t>
            </a:r>
          </a:p>
        </p:txBody>
      </p:sp>
      <p:sp>
        <p:nvSpPr>
          <p:cNvPr id="113" name="Je prends le radical."/>
          <p:cNvSpPr txBox="1"/>
          <p:nvPr/>
        </p:nvSpPr>
        <p:spPr>
          <a:xfrm>
            <a:off x="1584325" y="5400675"/>
            <a:ext cx="2376488" cy="34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</a:tabLst>
            </a:lvl1pPr>
          </a:lstStyle>
          <a:p>
            <a:pPr/>
            <a:r>
              <a:t>Je prends le radical.</a:t>
            </a:r>
          </a:p>
        </p:txBody>
      </p:sp>
      <p:sp>
        <p:nvSpPr>
          <p:cNvPr id="114" name="J'ajoute la terminaison. Avec vous, la terminaison est -întes"/>
          <p:cNvSpPr txBox="1"/>
          <p:nvPr/>
        </p:nvSpPr>
        <p:spPr>
          <a:xfrm>
            <a:off x="4248150" y="5341937"/>
            <a:ext cx="2376488" cy="1149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</a:tabLst>
            </a:lvl1pPr>
          </a:lstStyle>
          <a:p>
            <a:pPr/>
            <a:r>
              <a:t>J'ajoute la terminaison. Avec vous, la terminaison est -întes</a:t>
            </a:r>
          </a:p>
        </p:txBody>
      </p:sp>
      <p:sp>
        <p:nvSpPr>
          <p:cNvPr id="115" name="Ligne"/>
          <p:cNvSpPr/>
          <p:nvPr/>
        </p:nvSpPr>
        <p:spPr>
          <a:xfrm flipV="1">
            <a:off x="7921624" y="4647434"/>
            <a:ext cx="2" cy="538929"/>
          </a:xfrm>
          <a:prstGeom prst="line">
            <a:avLst/>
          </a:prstGeom>
          <a:ln>
            <a:solidFill>
              <a:schemeClr val="accent4"/>
            </a:solidFill>
            <a:tailEnd type="triangle"/>
          </a:ln>
        </p:spPr>
        <p:txBody>
          <a:bodyPr lIns="45719" rIns="45719"/>
          <a:lstStyle/>
          <a:p>
            <a:pPr defTabSz="457200">
              <a:lnSpc>
                <a:spcPct val="100000"/>
              </a:lnSpc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116" name="Cela donne : vous Tîntes."/>
          <p:cNvSpPr txBox="1"/>
          <p:nvPr/>
        </p:nvSpPr>
        <p:spPr>
          <a:xfrm>
            <a:off x="7199312" y="5543550"/>
            <a:ext cx="2087563" cy="6159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 defTabSz="914400">
              <a:lnSpc>
                <a:spcPct val="100000"/>
              </a:lnSpc>
              <a:tabLst>
                <a:tab pos="723900" algn="l"/>
                <a:tab pos="1447800" algn="l"/>
              </a:tabLst>
            </a:lvl1pPr>
          </a:lstStyle>
          <a:p>
            <a:pPr/>
            <a:r>
              <a:t>Cela donne : vous Tîntes.</a:t>
            </a:r>
          </a:p>
        </p:txBody>
      </p:sp>
      <p:sp>
        <p:nvSpPr>
          <p:cNvPr id="117" name="C'est la terminaison en IN"/>
          <p:cNvSpPr/>
          <p:nvPr/>
        </p:nvSpPr>
        <p:spPr>
          <a:xfrm>
            <a:off x="1130092" y="6679433"/>
            <a:ext cx="7810917" cy="749301"/>
          </a:xfrm>
          <a:prstGeom prst="rect">
            <a:avLst/>
          </a:prstGeom>
          <a:solidFill>
            <a:schemeClr val="accent2"/>
          </a:solidFill>
          <a:ln w="25400">
            <a:solidFill>
              <a:srgbClr val="252595"/>
            </a:solidFill>
            <a:bevel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>
              <a:defRPr sz="3400">
                <a:solidFill>
                  <a:schemeClr val="accent3"/>
                </a:solidFill>
              </a:defRPr>
            </a:lvl1pPr>
          </a:lstStyle>
          <a:p>
            <a:pPr/>
            <a:r>
              <a:t>C'est la terminaison en IN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6" presetID="4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7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6" presetID="4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1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16" presetID="4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1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16" presetID="4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2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16" presetID="4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2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Subtype="16" presetID="4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3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16" presetID="4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3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clickEffect" presetSubtype="16" presetID="4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4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16" presetID="4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4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Class="entr" nodeType="clickEffect" presetSubtype="16" presetID="4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5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ntr" nodeType="clickEffect" presetSubtype="8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15" grpId="9"/>
      <p:bldP build="whole" bldLvl="1" animBg="1" rev="0" advAuto="0" spid="117" grpId="11"/>
      <p:bldP build="whole" bldLvl="1" animBg="1" rev="0" advAuto="0" spid="112" grpId="8"/>
      <p:bldP build="whole" bldLvl="1" animBg="1" rev="0" advAuto="0" spid="108" grpId="2"/>
      <p:bldP build="whole" bldLvl="1" animBg="1" rev="0" advAuto="0" spid="116" grpId="10"/>
      <p:bldP build="whole" bldLvl="1" animBg="1" rev="0" advAuto="0" spid="109" grpId="3"/>
      <p:bldP build="whole" bldLvl="1" animBg="1" rev="0" advAuto="0" spid="111" grpId="6"/>
      <p:bldP build="whole" bldLvl="1" animBg="1" rev="0" advAuto="0" spid="114" grpId="7"/>
      <p:bldP build="whole" bldLvl="1" animBg="1" rev="0" advAuto="0" spid="113" grpId="5"/>
      <p:bldP build="whole" bldLvl="1" animBg="1" rev="0" advAuto="0" spid="110" grpId="4"/>
      <p:bldP build="whole" bldLvl="1" animBg="1" rev="0" advAuto="0" spid="107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mment conjuguer au passé simple ?"/>
          <p:cNvSpPr txBox="1"/>
          <p:nvPr>
            <p:ph type="ctrTitle" idx="4294967295"/>
          </p:nvPr>
        </p:nvSpPr>
        <p:spPr>
          <a:xfrm>
            <a:off x="503237" y="301625"/>
            <a:ext cx="9070976" cy="1262063"/>
          </a:xfrm>
          <a:prstGeom prst="rect">
            <a:avLst/>
          </a:prstGeom>
          <a:solidFill>
            <a:srgbClr val="CFE7F5"/>
          </a:solidFill>
        </p:spPr>
        <p:txBody>
          <a:bodyPr>
            <a:normAutofit fontScale="100000" lnSpcReduction="0"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/>
            <a:r>
              <a:t>Comment conjuguer au passé simple ?</a:t>
            </a:r>
          </a:p>
        </p:txBody>
      </p:sp>
      <p:sp>
        <p:nvSpPr>
          <p:cNvPr id="23" name="Pour conjuguer au passé simple les verbes du 1er groupe et le verbe aller. Il faut ajouter au radical les terminaisons suivantes :…"/>
          <p:cNvSpPr txBox="1"/>
          <p:nvPr>
            <p:ph type="subTitle" sz="quarter" idx="4294967295"/>
          </p:nvPr>
        </p:nvSpPr>
        <p:spPr>
          <a:xfrm>
            <a:off x="503237" y="1768475"/>
            <a:ext cx="9070976" cy="1398588"/>
          </a:xfrm>
          <a:prstGeom prst="rect">
            <a:avLst/>
          </a:prstGeom>
          <a:blipFill>
            <a:blip r:embed="rId2"/>
          </a:blipFill>
        </p:spPr>
        <p:txBody>
          <a:bodyPr anchor="ctr">
            <a:normAutofit fontScale="100000" lnSpcReduction="0"/>
          </a:bodyPr>
          <a:lstStyle/>
          <a:p>
            <a:pPr marL="0" indent="0" algn="ctr">
              <a:spcBef>
                <a:spcPts val="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sz="2400"/>
              <a:t>Pour conjuguer au passé simple les </a:t>
            </a:r>
            <a:r>
              <a:rPr b="1" sz="2400"/>
              <a:t>verbes du 1er groupe et le verbe aller</a:t>
            </a:r>
            <a:r>
              <a:rPr sz="2400"/>
              <a:t>. Il faut ajouter au radical les terminaisons suivantes :</a:t>
            </a:r>
            <a:endParaRPr sz="2400"/>
          </a:p>
          <a:p>
            <a:pPr marL="0" indent="0" algn="ctr">
              <a:spcBef>
                <a:spcPts val="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accent2">
                    <a:lumOff val="-10000"/>
                  </a:schemeClr>
                </a:solidFill>
              </a:defRPr>
            </a:pPr>
            <a:r>
              <a:rPr b="1" sz="2400"/>
              <a:t>-ai, -as, -a, -âmes, -âtes, èrent</a:t>
            </a:r>
          </a:p>
        </p:txBody>
      </p:sp>
      <p:sp>
        <p:nvSpPr>
          <p:cNvPr id="24" name="Je veux conjuguer « porter » avec nous."/>
          <p:cNvSpPr txBox="1"/>
          <p:nvPr/>
        </p:nvSpPr>
        <p:spPr>
          <a:xfrm>
            <a:off x="576262" y="3455987"/>
            <a:ext cx="8928101" cy="34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/>
            <a:r>
              <a:t>Je veux conjuguer « porter » avec nous.</a:t>
            </a:r>
          </a:p>
        </p:txBody>
      </p:sp>
      <p:sp>
        <p:nvSpPr>
          <p:cNvPr id="25" name="porter"/>
          <p:cNvSpPr txBox="1"/>
          <p:nvPr/>
        </p:nvSpPr>
        <p:spPr>
          <a:xfrm>
            <a:off x="647700" y="4103687"/>
            <a:ext cx="1871663" cy="41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 defTabSz="914400">
              <a:lnSpc>
                <a:spcPct val="100000"/>
              </a:lnSpc>
              <a:tabLst>
                <a:tab pos="723900" algn="l"/>
                <a:tab pos="1447800" algn="l"/>
              </a:tabLst>
              <a:defRPr sz="2200"/>
            </a:lvl1pPr>
          </a:lstStyle>
          <a:p>
            <a:pPr>
              <a:defRPr sz="1800"/>
            </a:pPr>
            <a:r>
              <a:rPr sz="2200"/>
              <a:t>porter</a:t>
            </a:r>
          </a:p>
        </p:txBody>
      </p:sp>
      <p:sp>
        <p:nvSpPr>
          <p:cNvPr id="26" name="port-"/>
          <p:cNvSpPr txBox="1"/>
          <p:nvPr/>
        </p:nvSpPr>
        <p:spPr>
          <a:xfrm>
            <a:off x="2447925" y="4103687"/>
            <a:ext cx="1871663" cy="41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 defTabSz="914400">
              <a:lnSpc>
                <a:spcPct val="100000"/>
              </a:lnSpc>
              <a:tabLst>
                <a:tab pos="723900" algn="l"/>
                <a:tab pos="1447800" algn="l"/>
              </a:tabLst>
              <a:defRPr sz="2200"/>
            </a:lvl1pPr>
          </a:lstStyle>
          <a:p>
            <a:pPr>
              <a:defRPr sz="1800"/>
            </a:pPr>
            <a:r>
              <a:rPr sz="2200"/>
              <a:t>port-</a:t>
            </a:r>
          </a:p>
        </p:txBody>
      </p:sp>
      <p:sp>
        <p:nvSpPr>
          <p:cNvPr id="27" name="port-âmes"/>
          <p:cNvSpPr txBox="1"/>
          <p:nvPr/>
        </p:nvSpPr>
        <p:spPr>
          <a:xfrm>
            <a:off x="4464050" y="4103687"/>
            <a:ext cx="1871663" cy="41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 defTabSz="914400">
              <a:lnSpc>
                <a:spcPct val="100000"/>
              </a:lnSpc>
              <a:tabLst>
                <a:tab pos="723900" algn="l"/>
                <a:tab pos="1447800" algn="l"/>
              </a:tabLst>
            </a:pPr>
            <a:r>
              <a:rPr sz="2200"/>
              <a:t>port-</a:t>
            </a:r>
            <a:r>
              <a:rPr sz="2200">
                <a:solidFill>
                  <a:schemeClr val="accent2">
                    <a:lumOff val="-10000"/>
                  </a:schemeClr>
                </a:solidFill>
              </a:rPr>
              <a:t>âmes</a:t>
            </a:r>
          </a:p>
        </p:txBody>
      </p:sp>
      <p:sp>
        <p:nvSpPr>
          <p:cNvPr id="28" name="Nous portâmes"/>
          <p:cNvSpPr txBox="1"/>
          <p:nvPr/>
        </p:nvSpPr>
        <p:spPr>
          <a:xfrm>
            <a:off x="6840537" y="4103687"/>
            <a:ext cx="2519363" cy="41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sz="2200"/>
              <a:t>Nous port</a:t>
            </a:r>
            <a:r>
              <a:rPr sz="2200">
                <a:solidFill>
                  <a:schemeClr val="accent2">
                    <a:lumOff val="-10000"/>
                  </a:schemeClr>
                </a:solidFill>
              </a:rPr>
              <a:t>âmes</a:t>
            </a:r>
          </a:p>
        </p:txBody>
      </p:sp>
      <p:sp>
        <p:nvSpPr>
          <p:cNvPr id="29" name="Ligne"/>
          <p:cNvSpPr/>
          <p:nvPr/>
        </p:nvSpPr>
        <p:spPr>
          <a:xfrm flipV="1">
            <a:off x="2663825" y="4503737"/>
            <a:ext cx="144463" cy="825501"/>
          </a:xfrm>
          <a:prstGeom prst="line">
            <a:avLst/>
          </a:prstGeom>
          <a:ln>
            <a:solidFill>
              <a:schemeClr val="accent4"/>
            </a:solidFill>
            <a:tailEnd type="triangle"/>
          </a:ln>
        </p:spPr>
        <p:txBody>
          <a:bodyPr lIns="45719" rIns="45719"/>
          <a:lstStyle/>
          <a:p>
            <a:pPr defTabSz="457200">
              <a:lnSpc>
                <a:spcPct val="100000"/>
              </a:lnSpc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30" name="Je prends le radical."/>
          <p:cNvSpPr txBox="1"/>
          <p:nvPr/>
        </p:nvSpPr>
        <p:spPr>
          <a:xfrm>
            <a:off x="1584325" y="5400675"/>
            <a:ext cx="2376488" cy="34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</a:tabLst>
            </a:lvl1pPr>
          </a:lstStyle>
          <a:p>
            <a:pPr/>
            <a:r>
              <a:t>Je prends le radical.</a:t>
            </a:r>
          </a:p>
        </p:txBody>
      </p:sp>
      <p:sp>
        <p:nvSpPr>
          <p:cNvPr id="31" name="Ligne"/>
          <p:cNvSpPr/>
          <p:nvPr/>
        </p:nvSpPr>
        <p:spPr>
          <a:xfrm flipH="1" flipV="1">
            <a:off x="5038725" y="4503737"/>
            <a:ext cx="219076" cy="754063"/>
          </a:xfrm>
          <a:prstGeom prst="line">
            <a:avLst/>
          </a:prstGeom>
          <a:ln>
            <a:solidFill>
              <a:schemeClr val="accent4"/>
            </a:solidFill>
            <a:tailEnd type="triangle"/>
          </a:ln>
        </p:spPr>
        <p:txBody>
          <a:bodyPr lIns="45719" rIns="45719"/>
          <a:lstStyle/>
          <a:p>
            <a:pPr defTabSz="457200">
              <a:lnSpc>
                <a:spcPct val="100000"/>
              </a:lnSpc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32" name="J'ajoute la terminaison. Avec nous, la terminaison est -âmes,"/>
          <p:cNvSpPr txBox="1"/>
          <p:nvPr/>
        </p:nvSpPr>
        <p:spPr>
          <a:xfrm>
            <a:off x="4248150" y="5341937"/>
            <a:ext cx="2376488" cy="1149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</a:tabLst>
            </a:lvl1pPr>
          </a:lstStyle>
          <a:p>
            <a:pPr/>
            <a:r>
              <a:t>J'ajoute la terminaison. Avec nous, la terminaison est -âmes,</a:t>
            </a:r>
          </a:p>
        </p:txBody>
      </p:sp>
      <p:sp>
        <p:nvSpPr>
          <p:cNvPr id="33" name="Ligne"/>
          <p:cNvSpPr/>
          <p:nvPr/>
        </p:nvSpPr>
        <p:spPr>
          <a:xfrm flipH="1" flipV="1">
            <a:off x="7847012" y="4505324"/>
            <a:ext cx="74613" cy="681039"/>
          </a:xfrm>
          <a:prstGeom prst="line">
            <a:avLst/>
          </a:prstGeom>
          <a:ln>
            <a:solidFill>
              <a:schemeClr val="accent4"/>
            </a:solidFill>
            <a:tailEnd type="triangle"/>
          </a:ln>
        </p:spPr>
        <p:txBody>
          <a:bodyPr lIns="45719" rIns="45719"/>
          <a:lstStyle/>
          <a:p>
            <a:pPr defTabSz="457200">
              <a:lnSpc>
                <a:spcPct val="100000"/>
              </a:lnSpc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34" name="Cela donne : nous portâmes."/>
          <p:cNvSpPr txBox="1"/>
          <p:nvPr/>
        </p:nvSpPr>
        <p:spPr>
          <a:xfrm>
            <a:off x="7199312" y="5543550"/>
            <a:ext cx="2087563" cy="6159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 defTabSz="914400">
              <a:lnSpc>
                <a:spcPct val="100000"/>
              </a:lnSpc>
              <a:tabLst>
                <a:tab pos="723900" algn="l"/>
                <a:tab pos="1447800" algn="l"/>
              </a:tabLst>
            </a:lvl1pPr>
          </a:lstStyle>
          <a:p>
            <a:pPr/>
            <a:r>
              <a:t>Cela donne : nous portâmes.</a:t>
            </a:r>
          </a:p>
        </p:txBody>
      </p:sp>
      <p:sp>
        <p:nvSpPr>
          <p:cNvPr id="35" name="C'est la terminaison en A"/>
          <p:cNvSpPr/>
          <p:nvPr/>
        </p:nvSpPr>
        <p:spPr>
          <a:xfrm>
            <a:off x="1130092" y="6679433"/>
            <a:ext cx="7810917" cy="749301"/>
          </a:xfrm>
          <a:prstGeom prst="rect">
            <a:avLst/>
          </a:prstGeom>
          <a:solidFill>
            <a:schemeClr val="accent2"/>
          </a:solidFill>
          <a:ln w="25400">
            <a:solidFill>
              <a:srgbClr val="252595"/>
            </a:solidFill>
            <a:bevel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>
              <a:defRPr sz="3400">
                <a:solidFill>
                  <a:schemeClr val="accent3"/>
                </a:solidFill>
              </a:defRPr>
            </a:lvl1pPr>
          </a:lstStyle>
          <a:p>
            <a:pPr/>
            <a:r>
              <a:t>C'est la terminaison en 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fade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16" presetID="4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1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clickEffect" presetSubtype="16" presetID="4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16" presetID="4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clickEffect" presetSubtype="16" presetID="4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16" presetID="4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Class="entr" nodeType="clickEffect" presetSubtype="16" presetID="4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16" presetID="4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Class="entr" nodeType="clickEffect" presetSubtype="16" presetID="4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16" presetID="4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Class="entr" nodeType="clickEffect" presetSubtype="16" presetID="4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5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Class="entr" nodeType="clickEffect" presetSubtype="16" presetID="4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Class="entr" nodeType="clickEffect" presetSubtype="16" presetID="4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5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8" presetID="2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9" grpId="6"/>
      <p:bldP build="whole" bldLvl="1" animBg="1" rev="0" advAuto="0" spid="34" grpId="11"/>
      <p:bldP build="whole" bldLvl="1" animBg="1" rev="0" advAuto="0" spid="23" grpId="2"/>
      <p:bldP build="whole" bldLvl="1" animBg="1" rev="0" advAuto="0" spid="25" grpId="4"/>
      <p:bldP build="whole" bldLvl="1" animBg="1" rev="0" advAuto="0" spid="28" grpId="13"/>
      <p:bldP build="whole" bldLvl="1" animBg="1" rev="0" advAuto="0" spid="24" grpId="3"/>
      <p:bldP build="whole" bldLvl="1" animBg="1" rev="0" advAuto="0" spid="31" grpId="9"/>
      <p:bldP build="whole" bldLvl="1" animBg="1" rev="0" advAuto="0" spid="32" grpId="8"/>
      <p:bldP build="whole" bldLvl="1" animBg="1" rev="0" advAuto="0" spid="30" grpId="5"/>
      <p:bldP build="whole" bldLvl="1" animBg="1" rev="0" advAuto="0" spid="26" grpId="7"/>
      <p:bldP build="whole" bldLvl="1" animBg="1" rev="0" advAuto="0" spid="22" grpId="1"/>
      <p:bldP build="whole" bldLvl="1" animBg="1" rev="0" advAuto="0" spid="33" grpId="12"/>
      <p:bldP build="whole" bldLvl="1" animBg="1" rev="0" advAuto="0" spid="35" grpId="14"/>
      <p:bldP build="whole" bldLvl="1" animBg="1" rev="0" advAuto="0" spid="27" grpId="1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omment conjuguer au passé simple ?"/>
          <p:cNvSpPr txBox="1"/>
          <p:nvPr>
            <p:ph type="ctrTitle" idx="4294967295"/>
          </p:nvPr>
        </p:nvSpPr>
        <p:spPr>
          <a:xfrm>
            <a:off x="503237" y="301625"/>
            <a:ext cx="9070976" cy="1262063"/>
          </a:xfrm>
          <a:prstGeom prst="rect">
            <a:avLst/>
          </a:prstGeom>
          <a:solidFill>
            <a:srgbClr val="CFE7F5"/>
          </a:solidFill>
        </p:spPr>
        <p:txBody>
          <a:bodyPr>
            <a:normAutofit fontScale="100000" lnSpcReduction="0"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/>
            <a:r>
              <a:t>Comment conjuguer au passé simple ?</a:t>
            </a:r>
          </a:p>
        </p:txBody>
      </p:sp>
      <p:sp>
        <p:nvSpPr>
          <p:cNvPr id="120" name="AUTRE EXEMPLE : Je veux conjuguer « CONVENIR» avec ils."/>
          <p:cNvSpPr txBox="1"/>
          <p:nvPr/>
        </p:nvSpPr>
        <p:spPr>
          <a:xfrm>
            <a:off x="431800" y="2173287"/>
            <a:ext cx="8928100" cy="34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/>
            <a:r>
              <a:t>AUTRE EXEMPLE : Je veux conjuguer « CONVENIR» avec ils.</a:t>
            </a:r>
          </a:p>
        </p:txBody>
      </p:sp>
      <p:sp>
        <p:nvSpPr>
          <p:cNvPr id="121" name="Convenir"/>
          <p:cNvSpPr txBox="1"/>
          <p:nvPr/>
        </p:nvSpPr>
        <p:spPr>
          <a:xfrm>
            <a:off x="647700" y="4103687"/>
            <a:ext cx="1871663" cy="41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 defTabSz="914400">
              <a:lnSpc>
                <a:spcPct val="100000"/>
              </a:lnSpc>
              <a:tabLst>
                <a:tab pos="723900" algn="l"/>
                <a:tab pos="1447800" algn="l"/>
              </a:tabLst>
              <a:defRPr sz="2200"/>
            </a:lvl1pPr>
          </a:lstStyle>
          <a:p>
            <a:pPr>
              <a:defRPr sz="1800"/>
            </a:pPr>
            <a:r>
              <a:rPr sz="2200"/>
              <a:t>Convenir</a:t>
            </a:r>
          </a:p>
        </p:txBody>
      </p:sp>
      <p:sp>
        <p:nvSpPr>
          <p:cNvPr id="122" name="Conv-"/>
          <p:cNvSpPr txBox="1"/>
          <p:nvPr/>
        </p:nvSpPr>
        <p:spPr>
          <a:xfrm>
            <a:off x="2447925" y="4103687"/>
            <a:ext cx="1871663" cy="41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 defTabSz="914400">
              <a:lnSpc>
                <a:spcPct val="100000"/>
              </a:lnSpc>
              <a:tabLst>
                <a:tab pos="723900" algn="l"/>
                <a:tab pos="1447800" algn="l"/>
              </a:tabLst>
              <a:defRPr sz="2200"/>
            </a:lvl1pPr>
          </a:lstStyle>
          <a:p>
            <a:pPr/>
            <a:r>
              <a:t>Conv-</a:t>
            </a:r>
          </a:p>
        </p:txBody>
      </p:sp>
      <p:sp>
        <p:nvSpPr>
          <p:cNvPr id="123" name="Conv-Inrent"/>
          <p:cNvSpPr txBox="1"/>
          <p:nvPr/>
        </p:nvSpPr>
        <p:spPr>
          <a:xfrm>
            <a:off x="4464050" y="4103687"/>
            <a:ext cx="1871663" cy="41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 defTabSz="914400">
              <a:lnSpc>
                <a:spcPct val="100000"/>
              </a:lnSpc>
              <a:tabLst>
                <a:tab pos="723900" algn="l"/>
                <a:tab pos="1447800" algn="l"/>
              </a:tabLst>
            </a:pPr>
            <a:r>
              <a:rPr sz="2200"/>
              <a:t>Conv-</a:t>
            </a:r>
            <a:r>
              <a:rPr sz="2200">
                <a:solidFill>
                  <a:srgbClr val="C5000B"/>
                </a:solidFill>
              </a:rPr>
              <a:t>Inrent</a:t>
            </a:r>
          </a:p>
        </p:txBody>
      </p:sp>
      <p:sp>
        <p:nvSpPr>
          <p:cNvPr id="124" name="Ils Convinrent"/>
          <p:cNvSpPr txBox="1"/>
          <p:nvPr/>
        </p:nvSpPr>
        <p:spPr>
          <a:xfrm>
            <a:off x="6840537" y="4103687"/>
            <a:ext cx="2519363" cy="41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</a:tabLst>
              <a:defRPr sz="2200"/>
            </a:lvl1pPr>
          </a:lstStyle>
          <a:p>
            <a:pPr>
              <a:defRPr sz="1800"/>
            </a:pPr>
            <a:r>
              <a:rPr sz="2200"/>
              <a:t>Ils Convinrent</a:t>
            </a:r>
          </a:p>
        </p:txBody>
      </p:sp>
      <p:sp>
        <p:nvSpPr>
          <p:cNvPr id="125" name="Ligne"/>
          <p:cNvSpPr/>
          <p:nvPr/>
        </p:nvSpPr>
        <p:spPr>
          <a:xfrm flipV="1">
            <a:off x="2663824" y="4432547"/>
            <a:ext cx="211486" cy="896691"/>
          </a:xfrm>
          <a:prstGeom prst="line">
            <a:avLst/>
          </a:prstGeom>
          <a:ln>
            <a:solidFill>
              <a:schemeClr val="accent4"/>
            </a:solidFill>
            <a:tailEnd type="triangle"/>
          </a:ln>
        </p:spPr>
        <p:txBody>
          <a:bodyPr lIns="45719" rIns="45719"/>
          <a:lstStyle/>
          <a:p>
            <a:pPr defTabSz="457200">
              <a:lnSpc>
                <a:spcPct val="100000"/>
              </a:lnSpc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126" name="Je prends le radical."/>
          <p:cNvSpPr txBox="1"/>
          <p:nvPr/>
        </p:nvSpPr>
        <p:spPr>
          <a:xfrm>
            <a:off x="1584325" y="5400675"/>
            <a:ext cx="2376488" cy="34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</a:tabLst>
            </a:lvl1pPr>
          </a:lstStyle>
          <a:p>
            <a:pPr/>
            <a:r>
              <a:t>Je prends le radical.</a:t>
            </a:r>
          </a:p>
        </p:txBody>
      </p:sp>
      <p:sp>
        <p:nvSpPr>
          <p:cNvPr id="127" name="J'ajoute la terminaison. Avec ils la terminaison est -Inrent,"/>
          <p:cNvSpPr txBox="1"/>
          <p:nvPr/>
        </p:nvSpPr>
        <p:spPr>
          <a:xfrm>
            <a:off x="4248150" y="5341937"/>
            <a:ext cx="2376488" cy="1149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</a:tabLst>
            </a:lvl1pPr>
          </a:lstStyle>
          <a:p>
            <a:pPr/>
            <a:r>
              <a:t>J'ajoute la terminaison. Avec ils la terminaison est -Inrent,</a:t>
            </a:r>
          </a:p>
        </p:txBody>
      </p:sp>
      <p:sp>
        <p:nvSpPr>
          <p:cNvPr id="128" name="Ligne"/>
          <p:cNvSpPr/>
          <p:nvPr/>
        </p:nvSpPr>
        <p:spPr>
          <a:xfrm flipH="1" flipV="1">
            <a:off x="7847012" y="4505324"/>
            <a:ext cx="74613" cy="681039"/>
          </a:xfrm>
          <a:prstGeom prst="line">
            <a:avLst/>
          </a:prstGeom>
          <a:ln>
            <a:solidFill>
              <a:schemeClr val="accent4"/>
            </a:solidFill>
            <a:tailEnd type="triangle"/>
          </a:ln>
        </p:spPr>
        <p:txBody>
          <a:bodyPr lIns="45719" rIns="45719"/>
          <a:lstStyle/>
          <a:p>
            <a:pPr defTabSz="457200">
              <a:lnSpc>
                <a:spcPct val="100000"/>
              </a:lnSpc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129" name="Cela donne : ils Convinrent."/>
          <p:cNvSpPr txBox="1"/>
          <p:nvPr/>
        </p:nvSpPr>
        <p:spPr>
          <a:xfrm>
            <a:off x="7199312" y="5543550"/>
            <a:ext cx="2087563" cy="6159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 defTabSz="914400">
              <a:lnSpc>
                <a:spcPct val="100000"/>
              </a:lnSpc>
              <a:tabLst>
                <a:tab pos="723900" algn="l"/>
                <a:tab pos="1447800" algn="l"/>
              </a:tabLst>
            </a:lvl1pPr>
          </a:lstStyle>
          <a:p>
            <a:pPr/>
            <a:r>
              <a:t>Cela donne : ils Convinrent.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fade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6" presetID="4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6" presetID="4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1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16" presetID="4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1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16" presetID="4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2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16" presetID="4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2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Subtype="16" presetID="4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3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16" presetID="4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3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clickEffect" presetSubtype="16" presetID="4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4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16" presetID="4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4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Class="entr" nodeType="clickEffect" presetSubtype="16" presetID="4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5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4" grpId="8"/>
      <p:bldP build="whole" bldLvl="1" animBg="1" rev="0" advAuto="0" spid="128" grpId="9"/>
      <p:bldP build="whole" bldLvl="1" animBg="1" rev="0" advAuto="0" spid="125" grpId="4"/>
      <p:bldP build="whole" bldLvl="1" animBg="1" rev="0" advAuto="0" spid="121" grpId="2"/>
      <p:bldP build="whole" bldLvl="1" animBg="1" rev="0" advAuto="0" spid="123" grpId="6"/>
      <p:bldP build="whole" bldLvl="1" animBg="1" rev="0" advAuto="0" spid="127" grpId="7"/>
      <p:bldP build="whole" bldLvl="1" animBg="1" rev="0" advAuto="0" spid="126" grpId="5"/>
      <p:bldP build="whole" bldLvl="1" animBg="1" rev="0" advAuto="0" spid="122" grpId="3"/>
      <p:bldP build="whole" bldLvl="1" animBg="1" rev="0" advAuto="0" spid="120" grpId="1"/>
      <p:bldP build="whole" bldLvl="1" animBg="1" rev="0" advAuto="0" spid="129" grpId="1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32" name="Tenir + Nous"/>
          <p:cNvSpPr/>
          <p:nvPr/>
        </p:nvSpPr>
        <p:spPr>
          <a:xfrm>
            <a:off x="1653723" y="2825750"/>
            <a:ext cx="6421665" cy="1338943"/>
          </a:xfrm>
          <a:prstGeom prst="rect">
            <a:avLst/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5000">
                <a:solidFill>
                  <a:schemeClr val="accent1">
                    <a:lumOff val="-8000"/>
                  </a:schemeClr>
                </a:solidFill>
              </a:defRPr>
            </a:lvl1pPr>
          </a:lstStyle>
          <a:p>
            <a:pPr/>
            <a:r>
              <a:t>Tenir + Nous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fade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2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35" name="Nous tînmes"/>
          <p:cNvSpPr/>
          <p:nvPr/>
        </p:nvSpPr>
        <p:spPr>
          <a:xfrm>
            <a:off x="1653723" y="2825750"/>
            <a:ext cx="6421665" cy="1338943"/>
          </a:xfrm>
          <a:prstGeom prst="rect">
            <a:avLst/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5000">
                <a:solidFill>
                  <a:schemeClr val="accent1">
                    <a:lumOff val="-8000"/>
                  </a:schemeClr>
                </a:solidFill>
              </a:defRPr>
            </a:lvl1pPr>
          </a:lstStyle>
          <a:p>
            <a:pPr/>
            <a:r>
              <a:t>Nous tînmes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5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38" name="Obtenir + Ils"/>
          <p:cNvSpPr/>
          <p:nvPr/>
        </p:nvSpPr>
        <p:spPr>
          <a:xfrm>
            <a:off x="1653723" y="2825750"/>
            <a:ext cx="6421665" cy="1338943"/>
          </a:xfrm>
          <a:prstGeom prst="rect">
            <a:avLst/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5000">
                <a:solidFill>
                  <a:schemeClr val="accent1">
                    <a:lumOff val="-8000"/>
                  </a:schemeClr>
                </a:solidFill>
              </a:defRPr>
            </a:lvl1pPr>
          </a:lstStyle>
          <a:p>
            <a:pPr/>
            <a:r>
              <a:t>Obtenir + Ils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8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41" name="Ils obtinrent"/>
          <p:cNvSpPr/>
          <p:nvPr/>
        </p:nvSpPr>
        <p:spPr>
          <a:xfrm>
            <a:off x="1653723" y="2825750"/>
            <a:ext cx="6421665" cy="1338943"/>
          </a:xfrm>
          <a:prstGeom prst="rect">
            <a:avLst/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5000">
                <a:solidFill>
                  <a:schemeClr val="accent1">
                    <a:lumOff val="-8000"/>
                  </a:schemeClr>
                </a:solidFill>
              </a:defRPr>
            </a:lvl1pPr>
          </a:lstStyle>
          <a:p>
            <a:pPr/>
            <a:r>
              <a:t>Ils obtinrent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1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44" name="Détenir  + Je"/>
          <p:cNvSpPr/>
          <p:nvPr/>
        </p:nvSpPr>
        <p:spPr>
          <a:xfrm>
            <a:off x="1653723" y="2825750"/>
            <a:ext cx="6421665" cy="1338943"/>
          </a:xfrm>
          <a:prstGeom prst="rect">
            <a:avLst/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5000">
                <a:solidFill>
                  <a:schemeClr val="accent1">
                    <a:lumOff val="-8000"/>
                  </a:schemeClr>
                </a:solidFill>
              </a:defRPr>
            </a:lvl1pPr>
          </a:lstStyle>
          <a:p>
            <a:pPr/>
            <a:r>
              <a:t>Détenir  + Je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4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47" name="Je détins"/>
          <p:cNvSpPr/>
          <p:nvPr/>
        </p:nvSpPr>
        <p:spPr>
          <a:xfrm>
            <a:off x="1653723" y="2825750"/>
            <a:ext cx="6421665" cy="1338943"/>
          </a:xfrm>
          <a:prstGeom prst="rect">
            <a:avLst/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5000">
                <a:solidFill>
                  <a:schemeClr val="accent1">
                    <a:lumOff val="-8000"/>
                  </a:schemeClr>
                </a:solidFill>
              </a:defRPr>
            </a:lvl1pPr>
          </a:lstStyle>
          <a:p>
            <a:pPr/>
            <a:r>
              <a:t>Je détins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7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50" name="Survenir + vous"/>
          <p:cNvSpPr/>
          <p:nvPr/>
        </p:nvSpPr>
        <p:spPr>
          <a:xfrm>
            <a:off x="1653723" y="2825750"/>
            <a:ext cx="6421665" cy="1338943"/>
          </a:xfrm>
          <a:prstGeom prst="rect">
            <a:avLst/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5000">
                <a:solidFill>
                  <a:schemeClr val="accent1">
                    <a:lumOff val="-8000"/>
                  </a:schemeClr>
                </a:solidFill>
              </a:defRPr>
            </a:lvl1pPr>
          </a:lstStyle>
          <a:p>
            <a:pPr/>
            <a:r>
              <a:t>Survenir + vous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0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53" name="Vous survîntes"/>
          <p:cNvSpPr/>
          <p:nvPr/>
        </p:nvSpPr>
        <p:spPr>
          <a:xfrm>
            <a:off x="1653723" y="2825750"/>
            <a:ext cx="6421665" cy="1338943"/>
          </a:xfrm>
          <a:prstGeom prst="rect">
            <a:avLst/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5000">
                <a:solidFill>
                  <a:schemeClr val="accent1">
                    <a:lumOff val="-8000"/>
                  </a:schemeClr>
                </a:solidFill>
              </a:defRPr>
            </a:lvl1pPr>
          </a:lstStyle>
          <a:p>
            <a:pPr/>
            <a:r>
              <a:t>Vous survîntes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3" grpId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Comment conjuguer au passé simple ?"/>
          <p:cNvSpPr txBox="1"/>
          <p:nvPr>
            <p:ph type="ctrTitle" idx="4294967295"/>
          </p:nvPr>
        </p:nvSpPr>
        <p:spPr>
          <a:xfrm>
            <a:off x="503237" y="301625"/>
            <a:ext cx="9070976" cy="1262063"/>
          </a:xfrm>
          <a:prstGeom prst="rect">
            <a:avLst/>
          </a:prstGeom>
          <a:solidFill>
            <a:srgbClr val="CFE7F5"/>
          </a:solidFill>
        </p:spPr>
        <p:txBody>
          <a:bodyPr>
            <a:normAutofit fontScale="100000" lnSpcReduction="0"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/>
            <a:r>
              <a:t>Comment conjuguer au passé simple ?</a:t>
            </a:r>
          </a:p>
        </p:txBody>
      </p:sp>
      <p:sp>
        <p:nvSpPr>
          <p:cNvPr id="156" name="Pour conjuguer au passé simple les verbes du 3ème groupe .…"/>
          <p:cNvSpPr txBox="1"/>
          <p:nvPr>
            <p:ph type="subTitle" sz="quarter" idx="4294967295"/>
          </p:nvPr>
        </p:nvSpPr>
        <p:spPr>
          <a:xfrm>
            <a:off x="503237" y="1768475"/>
            <a:ext cx="9070976" cy="1398588"/>
          </a:xfrm>
          <a:prstGeom prst="rect">
            <a:avLst/>
          </a:prstGeom>
          <a:blipFill>
            <a:blip r:embed="rId2"/>
          </a:blipFill>
        </p:spPr>
        <p:txBody>
          <a:bodyPr anchor="ctr">
            <a:normAutofit fontScale="100000" lnSpcReduction="0"/>
          </a:bodyPr>
          <a:lstStyle/>
          <a:p>
            <a:pPr marL="0" indent="0" algn="ctr" defTabSz="381873">
              <a:spcBef>
                <a:spcPts val="0"/>
              </a:spcBef>
              <a:tabLst>
                <a:tab pos="609600" algn="l"/>
                <a:tab pos="1219200" algn="l"/>
                <a:tab pos="1841500" algn="l"/>
                <a:tab pos="2451100" algn="l"/>
                <a:tab pos="3073400" algn="l"/>
                <a:tab pos="3683000" algn="l"/>
                <a:tab pos="4305300" algn="l"/>
                <a:tab pos="4914900" algn="l"/>
                <a:tab pos="5537200" algn="l"/>
                <a:tab pos="6146800" algn="l"/>
                <a:tab pos="6756400" algn="l"/>
                <a:tab pos="7378700" algn="l"/>
              </a:tabLst>
              <a:defRPr sz="2720"/>
            </a:pPr>
            <a:r>
              <a:rPr sz="2040"/>
              <a:t>Pour conjuguer au passé simple les </a:t>
            </a:r>
            <a:r>
              <a:rPr b="1" sz="2040"/>
              <a:t>verbes du 3ème groupe .</a:t>
            </a:r>
            <a:endParaRPr b="1" sz="2040"/>
          </a:p>
          <a:p>
            <a:pPr marL="0" indent="0" algn="ctr" defTabSz="381873">
              <a:spcBef>
                <a:spcPts val="0"/>
              </a:spcBef>
              <a:tabLst>
                <a:tab pos="609600" algn="l"/>
                <a:tab pos="1219200" algn="l"/>
                <a:tab pos="1841500" algn="l"/>
                <a:tab pos="2451100" algn="l"/>
                <a:tab pos="3073400" algn="l"/>
                <a:tab pos="3683000" algn="l"/>
                <a:tab pos="4305300" algn="l"/>
                <a:tab pos="4914900" algn="l"/>
                <a:tab pos="5537200" algn="l"/>
                <a:tab pos="6146800" algn="l"/>
                <a:tab pos="6756400" algn="l"/>
                <a:tab pos="7378700" algn="l"/>
              </a:tabLst>
              <a:defRPr sz="2720"/>
            </a:pPr>
            <a:r>
              <a:rPr sz="2040"/>
              <a:t>Il faut ajouter au radical les terminaisons suivantes :</a:t>
            </a:r>
            <a:endParaRPr sz="2040"/>
          </a:p>
          <a:p>
            <a:pPr marL="0" indent="0" algn="ctr" defTabSz="381873">
              <a:spcBef>
                <a:spcPts val="0"/>
              </a:spcBef>
              <a:tabLst>
                <a:tab pos="609600" algn="l"/>
                <a:tab pos="1219200" algn="l"/>
                <a:tab pos="1841500" algn="l"/>
                <a:tab pos="2451100" algn="l"/>
                <a:tab pos="3073400" algn="l"/>
                <a:tab pos="3683000" algn="l"/>
                <a:tab pos="4305300" algn="l"/>
                <a:tab pos="4914900" algn="l"/>
                <a:tab pos="5537200" algn="l"/>
                <a:tab pos="6146800" algn="l"/>
                <a:tab pos="6756400" algn="l"/>
                <a:tab pos="7378700" algn="l"/>
              </a:tabLst>
              <a:defRPr sz="2720">
                <a:solidFill>
                  <a:schemeClr val="accent2">
                    <a:lumOff val="-10000"/>
                  </a:schemeClr>
                </a:solidFill>
              </a:defRPr>
            </a:pPr>
            <a:r>
              <a:rPr b="1" sz="2040"/>
              <a:t>-is, -is, -it, -îmes, -îtes, irent</a:t>
            </a:r>
            <a:endParaRPr b="1" sz="2040"/>
          </a:p>
          <a:p>
            <a:pPr marL="0" indent="0" algn="ctr" defTabSz="381873">
              <a:spcBef>
                <a:spcPts val="0"/>
              </a:spcBef>
              <a:tabLst>
                <a:tab pos="609600" algn="l"/>
                <a:tab pos="1219200" algn="l"/>
                <a:tab pos="1841500" algn="l"/>
                <a:tab pos="2451100" algn="l"/>
                <a:tab pos="3073400" algn="l"/>
                <a:tab pos="3683000" algn="l"/>
                <a:tab pos="4305300" algn="l"/>
                <a:tab pos="4914900" algn="l"/>
                <a:tab pos="5537200" algn="l"/>
                <a:tab pos="6146800" algn="l"/>
                <a:tab pos="6756400" algn="l"/>
                <a:tab pos="7378700" algn="l"/>
              </a:tabLst>
              <a:defRPr sz="2720">
                <a:solidFill>
                  <a:schemeClr val="accent2">
                    <a:lumOff val="-10000"/>
                  </a:schemeClr>
                </a:solidFill>
              </a:defRPr>
            </a:pPr>
            <a:r>
              <a:rPr b="1" sz="2040"/>
              <a:t>Ou</a:t>
            </a:r>
            <a:endParaRPr b="1" sz="2040"/>
          </a:p>
          <a:p>
            <a:pPr marL="0" indent="0" algn="ctr" defTabSz="381873">
              <a:spcBef>
                <a:spcPts val="0"/>
              </a:spcBef>
              <a:tabLst>
                <a:tab pos="609600" algn="l"/>
                <a:tab pos="1219200" algn="l"/>
                <a:tab pos="1841500" algn="l"/>
                <a:tab pos="2451100" algn="l"/>
                <a:tab pos="3073400" algn="l"/>
                <a:tab pos="3683000" algn="l"/>
                <a:tab pos="4305300" algn="l"/>
                <a:tab pos="4914900" algn="l"/>
                <a:tab pos="5537200" algn="l"/>
                <a:tab pos="6146800" algn="l"/>
                <a:tab pos="6756400" algn="l"/>
                <a:tab pos="7378700" algn="l"/>
              </a:tabLst>
              <a:defRPr sz="2720">
                <a:solidFill>
                  <a:schemeClr val="accent2">
                    <a:lumOff val="-10000"/>
                  </a:schemeClr>
                </a:solidFill>
              </a:defRPr>
            </a:pPr>
            <a:r>
              <a:rPr b="1" sz="2040"/>
              <a:t>-us, us, ut, ûmes, ûtes, urent </a:t>
            </a:r>
          </a:p>
        </p:txBody>
      </p:sp>
      <p:sp>
        <p:nvSpPr>
          <p:cNvPr id="157" name="Je veux conjuguer « Dire » avec vous."/>
          <p:cNvSpPr txBox="1"/>
          <p:nvPr/>
        </p:nvSpPr>
        <p:spPr>
          <a:xfrm>
            <a:off x="576262" y="3455987"/>
            <a:ext cx="8928101" cy="34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/>
            <a:r>
              <a:t>Je veux conjuguer « Dire » avec vous.</a:t>
            </a:r>
          </a:p>
        </p:txBody>
      </p:sp>
      <p:sp>
        <p:nvSpPr>
          <p:cNvPr id="158" name="Dire"/>
          <p:cNvSpPr txBox="1"/>
          <p:nvPr/>
        </p:nvSpPr>
        <p:spPr>
          <a:xfrm>
            <a:off x="647700" y="4103687"/>
            <a:ext cx="1871663" cy="41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 defTabSz="914400">
              <a:lnSpc>
                <a:spcPct val="100000"/>
              </a:lnSpc>
              <a:tabLst>
                <a:tab pos="723900" algn="l"/>
                <a:tab pos="1447800" algn="l"/>
              </a:tabLst>
              <a:defRPr sz="2200"/>
            </a:lvl1pPr>
          </a:lstStyle>
          <a:p>
            <a:pPr>
              <a:defRPr sz="1800"/>
            </a:pPr>
            <a:r>
              <a:rPr sz="2200"/>
              <a:t>Dire</a:t>
            </a:r>
          </a:p>
        </p:txBody>
      </p:sp>
      <p:sp>
        <p:nvSpPr>
          <p:cNvPr id="159" name="D-"/>
          <p:cNvSpPr txBox="1"/>
          <p:nvPr/>
        </p:nvSpPr>
        <p:spPr>
          <a:xfrm>
            <a:off x="2447925" y="4103687"/>
            <a:ext cx="1871663" cy="41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 defTabSz="914400">
              <a:lnSpc>
                <a:spcPct val="100000"/>
              </a:lnSpc>
              <a:tabLst>
                <a:tab pos="723900" algn="l"/>
                <a:tab pos="1447800" algn="l"/>
              </a:tabLst>
              <a:defRPr sz="2200"/>
            </a:lvl1pPr>
          </a:lstStyle>
          <a:p>
            <a:pPr>
              <a:defRPr sz="1800"/>
            </a:pPr>
            <a:r>
              <a:rPr sz="2200"/>
              <a:t>D-</a:t>
            </a:r>
          </a:p>
        </p:txBody>
      </p:sp>
      <p:sp>
        <p:nvSpPr>
          <p:cNvPr id="160" name="D-îtes"/>
          <p:cNvSpPr txBox="1"/>
          <p:nvPr/>
        </p:nvSpPr>
        <p:spPr>
          <a:xfrm>
            <a:off x="4464050" y="4103687"/>
            <a:ext cx="1871663" cy="41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 defTabSz="914400">
              <a:lnSpc>
                <a:spcPct val="100000"/>
              </a:lnSpc>
              <a:tabLst>
                <a:tab pos="723900" algn="l"/>
                <a:tab pos="1447800" algn="l"/>
              </a:tabLst>
            </a:pPr>
            <a:r>
              <a:rPr sz="2200"/>
              <a:t>D-</a:t>
            </a:r>
            <a:r>
              <a:rPr sz="2200">
                <a:solidFill>
                  <a:schemeClr val="accent2">
                    <a:lumOff val="-10000"/>
                  </a:schemeClr>
                </a:solidFill>
              </a:rPr>
              <a:t>îtes</a:t>
            </a:r>
          </a:p>
        </p:txBody>
      </p:sp>
      <p:sp>
        <p:nvSpPr>
          <p:cNvPr id="161" name="Vous Dîtes"/>
          <p:cNvSpPr txBox="1"/>
          <p:nvPr/>
        </p:nvSpPr>
        <p:spPr>
          <a:xfrm>
            <a:off x="6840537" y="4103687"/>
            <a:ext cx="2519363" cy="41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</a:tabLst>
              <a:defRPr sz="2200"/>
            </a:lvl1pPr>
          </a:lstStyle>
          <a:p>
            <a:pPr>
              <a:defRPr sz="1800"/>
            </a:pPr>
            <a:r>
              <a:rPr sz="2200"/>
              <a:t>Vous Dîtes</a:t>
            </a:r>
          </a:p>
        </p:txBody>
      </p:sp>
      <p:sp>
        <p:nvSpPr>
          <p:cNvPr id="162" name="Je prends le radical."/>
          <p:cNvSpPr txBox="1"/>
          <p:nvPr/>
        </p:nvSpPr>
        <p:spPr>
          <a:xfrm>
            <a:off x="1584325" y="5400675"/>
            <a:ext cx="2376488" cy="34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</a:tabLst>
            </a:lvl1pPr>
          </a:lstStyle>
          <a:p>
            <a:pPr/>
            <a:r>
              <a:t>Je prends le radical.</a:t>
            </a:r>
          </a:p>
        </p:txBody>
      </p:sp>
      <p:sp>
        <p:nvSpPr>
          <p:cNvPr id="163" name="Ligne"/>
          <p:cNvSpPr/>
          <p:nvPr/>
        </p:nvSpPr>
        <p:spPr>
          <a:xfrm flipH="1" flipV="1">
            <a:off x="5038724" y="4574667"/>
            <a:ext cx="219076" cy="683133"/>
          </a:xfrm>
          <a:prstGeom prst="line">
            <a:avLst/>
          </a:prstGeom>
          <a:ln>
            <a:solidFill>
              <a:schemeClr val="accent4"/>
            </a:solidFill>
            <a:tailEnd type="triangle"/>
          </a:ln>
        </p:spPr>
        <p:txBody>
          <a:bodyPr lIns="45719" rIns="45719"/>
          <a:lstStyle/>
          <a:p>
            <a:pPr defTabSz="457200">
              <a:lnSpc>
                <a:spcPct val="100000"/>
              </a:lnSpc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164" name="J'ajoute la terminaison. Avec vous, la terminaison est -îtes,"/>
          <p:cNvSpPr txBox="1"/>
          <p:nvPr/>
        </p:nvSpPr>
        <p:spPr>
          <a:xfrm>
            <a:off x="4248150" y="5341937"/>
            <a:ext cx="2376488" cy="1149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</a:tabLst>
            </a:lvl1pPr>
          </a:lstStyle>
          <a:p>
            <a:pPr/>
            <a:r>
              <a:t>J'ajoute la terminaison. Avec vous, la terminaison est -îtes,</a:t>
            </a:r>
          </a:p>
        </p:txBody>
      </p:sp>
      <p:sp>
        <p:nvSpPr>
          <p:cNvPr id="165" name="Ligne"/>
          <p:cNvSpPr/>
          <p:nvPr/>
        </p:nvSpPr>
        <p:spPr>
          <a:xfrm flipH="1" flipV="1">
            <a:off x="7847012" y="4505324"/>
            <a:ext cx="74613" cy="681039"/>
          </a:xfrm>
          <a:prstGeom prst="line">
            <a:avLst/>
          </a:prstGeom>
          <a:ln>
            <a:solidFill>
              <a:schemeClr val="accent4"/>
            </a:solidFill>
            <a:tailEnd type="triangle"/>
          </a:ln>
        </p:spPr>
        <p:txBody>
          <a:bodyPr lIns="45719" rIns="45719"/>
          <a:lstStyle/>
          <a:p>
            <a:pPr defTabSz="457200">
              <a:lnSpc>
                <a:spcPct val="100000"/>
              </a:lnSpc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166" name="Cela donne : vous dîtes"/>
          <p:cNvSpPr txBox="1"/>
          <p:nvPr/>
        </p:nvSpPr>
        <p:spPr>
          <a:xfrm>
            <a:off x="7199312" y="5543550"/>
            <a:ext cx="2087563" cy="6159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 defTabSz="914400">
              <a:lnSpc>
                <a:spcPct val="100000"/>
              </a:lnSpc>
              <a:tabLst>
                <a:tab pos="723900" algn="l"/>
                <a:tab pos="1447800" algn="l"/>
              </a:tabLst>
            </a:lvl1pPr>
          </a:lstStyle>
          <a:p>
            <a:pPr/>
            <a:r>
              <a:t>Cela donne : vous dîtes</a:t>
            </a:r>
          </a:p>
        </p:txBody>
      </p:sp>
      <p:sp>
        <p:nvSpPr>
          <p:cNvPr id="167" name="C'est la terminaison en  I et en u"/>
          <p:cNvSpPr/>
          <p:nvPr/>
        </p:nvSpPr>
        <p:spPr>
          <a:xfrm>
            <a:off x="1130092" y="6679433"/>
            <a:ext cx="7810917" cy="749301"/>
          </a:xfrm>
          <a:prstGeom prst="rect">
            <a:avLst/>
          </a:prstGeom>
          <a:solidFill>
            <a:schemeClr val="accent2"/>
          </a:solidFill>
          <a:ln w="25400">
            <a:solidFill>
              <a:srgbClr val="252595"/>
            </a:solidFill>
            <a:bevel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>
              <a:defRPr sz="3400">
                <a:solidFill>
                  <a:schemeClr val="accent3"/>
                </a:solidFill>
              </a:defRPr>
            </a:lvl1pPr>
          </a:lstStyle>
          <a:p>
            <a:pPr/>
            <a:r>
              <a:t>C'est la terminaison en  I et en u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6" presetID="4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7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6" presetID="4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1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16" presetID="4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17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16" presetID="4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22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16" presetID="4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27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Subtype="16" presetID="4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32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16" presetID="4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3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clickEffect" presetSubtype="16" presetID="4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4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16" presetID="4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47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Class="entr" nodeType="clickEffect" presetSubtype="16" presetID="4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52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ntr" nodeType="clickEffect" presetSubtype="16" presetID="4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57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Class="entr" nodeType="clickEffect" presetSubtype="8" presetID="2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4" grpId="8"/>
      <p:bldP build="whole" bldLvl="1" animBg="1" rev="0" advAuto="0" spid="163" grpId="6"/>
      <p:bldP build="whole" bldLvl="1" animBg="1" rev="0" advAuto="0" spid="161" grpId="9"/>
      <p:bldP build="whole" bldLvl="1" animBg="1" rev="0" advAuto="0" spid="160" grpId="7"/>
      <p:bldP build="whole" bldLvl="1" animBg="1" rev="0" advAuto="0" spid="162" grpId="5"/>
      <p:bldP build="whole" bldLvl="1" animBg="1" rev="0" advAuto="0" spid="159" grpId="4"/>
      <p:bldP build="whole" bldLvl="1" animBg="1" rev="0" advAuto="0" spid="157" grpId="2"/>
      <p:bldP build="whole" bldLvl="1" animBg="1" rev="0" advAuto="0" spid="167" grpId="12"/>
      <p:bldP build="whole" bldLvl="1" animBg="1" rev="0" advAuto="0" spid="156" grpId="1"/>
      <p:bldP build="whole" bldLvl="1" animBg="1" rev="0" advAuto="0" spid="158" grpId="3"/>
      <p:bldP build="whole" bldLvl="1" animBg="1" rev="0" advAuto="0" spid="165" grpId="10"/>
      <p:bldP build="whole" bldLvl="1" animBg="1" rev="0" advAuto="0" spid="166" grpId="1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omment conjuguer au passé simple ?"/>
          <p:cNvSpPr txBox="1"/>
          <p:nvPr>
            <p:ph type="ctrTitle" idx="4294967295"/>
          </p:nvPr>
        </p:nvSpPr>
        <p:spPr>
          <a:xfrm>
            <a:off x="503237" y="301625"/>
            <a:ext cx="9070976" cy="1262063"/>
          </a:xfrm>
          <a:prstGeom prst="rect">
            <a:avLst/>
          </a:prstGeom>
          <a:solidFill>
            <a:srgbClr val="CFE7F5"/>
          </a:solidFill>
        </p:spPr>
        <p:txBody>
          <a:bodyPr>
            <a:normAutofit fontScale="100000" lnSpcReduction="0"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/>
            <a:r>
              <a:t>Comment conjuguer au passé simple ?</a:t>
            </a:r>
          </a:p>
        </p:txBody>
      </p:sp>
      <p:sp>
        <p:nvSpPr>
          <p:cNvPr id="38" name="AUTRE EXEMPLE : Je veux conjuguer « discuter » avec il."/>
          <p:cNvSpPr txBox="1"/>
          <p:nvPr/>
        </p:nvSpPr>
        <p:spPr>
          <a:xfrm>
            <a:off x="431800" y="2173287"/>
            <a:ext cx="8928100" cy="34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/>
            <a:r>
              <a:t>AUTRE EXEMPLE : Je veux conjuguer « discuter » avec il.</a:t>
            </a:r>
          </a:p>
        </p:txBody>
      </p:sp>
      <p:sp>
        <p:nvSpPr>
          <p:cNvPr id="39" name="discuter"/>
          <p:cNvSpPr txBox="1"/>
          <p:nvPr/>
        </p:nvSpPr>
        <p:spPr>
          <a:xfrm>
            <a:off x="647700" y="4103687"/>
            <a:ext cx="1871663" cy="41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 defTabSz="914400">
              <a:lnSpc>
                <a:spcPct val="100000"/>
              </a:lnSpc>
              <a:tabLst>
                <a:tab pos="723900" algn="l"/>
                <a:tab pos="1447800" algn="l"/>
              </a:tabLst>
              <a:defRPr sz="2200"/>
            </a:lvl1pPr>
          </a:lstStyle>
          <a:p>
            <a:pPr>
              <a:defRPr sz="1800"/>
            </a:pPr>
            <a:r>
              <a:rPr sz="2200"/>
              <a:t>discuter</a:t>
            </a:r>
          </a:p>
        </p:txBody>
      </p:sp>
      <p:sp>
        <p:nvSpPr>
          <p:cNvPr id="40" name="discut-"/>
          <p:cNvSpPr txBox="1"/>
          <p:nvPr/>
        </p:nvSpPr>
        <p:spPr>
          <a:xfrm>
            <a:off x="2447925" y="4103687"/>
            <a:ext cx="1871663" cy="41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 defTabSz="914400">
              <a:lnSpc>
                <a:spcPct val="100000"/>
              </a:lnSpc>
              <a:tabLst>
                <a:tab pos="723900" algn="l"/>
                <a:tab pos="1447800" algn="l"/>
              </a:tabLst>
              <a:defRPr sz="2200"/>
            </a:lvl1pPr>
          </a:lstStyle>
          <a:p>
            <a:pPr>
              <a:defRPr sz="1800"/>
            </a:pPr>
            <a:r>
              <a:rPr sz="2200"/>
              <a:t>discut-</a:t>
            </a:r>
          </a:p>
        </p:txBody>
      </p:sp>
      <p:sp>
        <p:nvSpPr>
          <p:cNvPr id="41" name="discut-a"/>
          <p:cNvSpPr txBox="1"/>
          <p:nvPr/>
        </p:nvSpPr>
        <p:spPr>
          <a:xfrm>
            <a:off x="4464050" y="4103687"/>
            <a:ext cx="1871663" cy="41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 defTabSz="914400">
              <a:lnSpc>
                <a:spcPct val="100000"/>
              </a:lnSpc>
              <a:tabLst>
                <a:tab pos="723900" algn="l"/>
                <a:tab pos="1447800" algn="l"/>
              </a:tabLst>
            </a:pPr>
            <a:r>
              <a:rPr sz="2200"/>
              <a:t>discut-</a:t>
            </a:r>
            <a:r>
              <a:rPr sz="2200">
                <a:solidFill>
                  <a:schemeClr val="accent2">
                    <a:lumOff val="-10000"/>
                  </a:schemeClr>
                </a:solidFill>
              </a:rPr>
              <a:t>a</a:t>
            </a:r>
          </a:p>
        </p:txBody>
      </p:sp>
      <p:sp>
        <p:nvSpPr>
          <p:cNvPr id="42" name="Il discuta"/>
          <p:cNvSpPr txBox="1"/>
          <p:nvPr/>
        </p:nvSpPr>
        <p:spPr>
          <a:xfrm>
            <a:off x="6840537" y="4103687"/>
            <a:ext cx="2519363" cy="41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</a:tabLst>
              <a:defRPr sz="2200"/>
            </a:lvl1pPr>
          </a:lstStyle>
          <a:p>
            <a:pPr>
              <a:defRPr sz="1800"/>
            </a:pPr>
            <a:r>
              <a:rPr sz="2200"/>
              <a:t>Il discuta</a:t>
            </a:r>
          </a:p>
        </p:txBody>
      </p:sp>
      <p:sp>
        <p:nvSpPr>
          <p:cNvPr id="43" name="Ligne"/>
          <p:cNvSpPr/>
          <p:nvPr/>
        </p:nvSpPr>
        <p:spPr>
          <a:xfrm flipV="1">
            <a:off x="2663825" y="4503737"/>
            <a:ext cx="144463" cy="825501"/>
          </a:xfrm>
          <a:prstGeom prst="line">
            <a:avLst/>
          </a:prstGeom>
          <a:ln>
            <a:solidFill>
              <a:schemeClr val="accent4"/>
            </a:solidFill>
            <a:tailEnd type="triangle"/>
          </a:ln>
        </p:spPr>
        <p:txBody>
          <a:bodyPr lIns="45719" rIns="45719"/>
          <a:lstStyle/>
          <a:p>
            <a:pPr defTabSz="457200">
              <a:lnSpc>
                <a:spcPct val="100000"/>
              </a:lnSpc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44" name="Je prends le radical."/>
          <p:cNvSpPr txBox="1"/>
          <p:nvPr/>
        </p:nvSpPr>
        <p:spPr>
          <a:xfrm>
            <a:off x="1584325" y="5400675"/>
            <a:ext cx="2376488" cy="34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</a:tabLst>
            </a:lvl1pPr>
          </a:lstStyle>
          <a:p>
            <a:pPr/>
            <a:r>
              <a:t>Je prends le radical.</a:t>
            </a:r>
          </a:p>
        </p:txBody>
      </p:sp>
      <p:sp>
        <p:nvSpPr>
          <p:cNvPr id="45" name="Ligne"/>
          <p:cNvSpPr/>
          <p:nvPr/>
        </p:nvSpPr>
        <p:spPr>
          <a:xfrm flipH="1" flipV="1">
            <a:off x="5038725" y="4503737"/>
            <a:ext cx="219076" cy="754063"/>
          </a:xfrm>
          <a:prstGeom prst="line">
            <a:avLst/>
          </a:prstGeom>
          <a:ln>
            <a:solidFill>
              <a:schemeClr val="accent4"/>
            </a:solidFill>
            <a:tailEnd type="triangle"/>
          </a:ln>
        </p:spPr>
        <p:txBody>
          <a:bodyPr lIns="45719" rIns="45719"/>
          <a:lstStyle/>
          <a:p>
            <a:pPr defTabSz="457200">
              <a:lnSpc>
                <a:spcPct val="100000"/>
              </a:lnSpc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46" name="J'ajoute la terminaison. Avec il, la terminaison est -a,"/>
          <p:cNvSpPr txBox="1"/>
          <p:nvPr/>
        </p:nvSpPr>
        <p:spPr>
          <a:xfrm>
            <a:off x="4248150" y="5341937"/>
            <a:ext cx="2376488" cy="8826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</a:tabLst>
            </a:lvl1pPr>
          </a:lstStyle>
          <a:p>
            <a:pPr/>
            <a:r>
              <a:t>J'ajoute la terminaison. Avec il, la terminaison est -a,</a:t>
            </a:r>
          </a:p>
        </p:txBody>
      </p:sp>
      <p:sp>
        <p:nvSpPr>
          <p:cNvPr id="47" name="Ligne"/>
          <p:cNvSpPr/>
          <p:nvPr/>
        </p:nvSpPr>
        <p:spPr>
          <a:xfrm flipH="1" flipV="1">
            <a:off x="7847012" y="4505324"/>
            <a:ext cx="74613" cy="681039"/>
          </a:xfrm>
          <a:prstGeom prst="line">
            <a:avLst/>
          </a:prstGeom>
          <a:ln>
            <a:solidFill>
              <a:schemeClr val="accent4"/>
            </a:solidFill>
            <a:tailEnd type="triangle"/>
          </a:ln>
        </p:spPr>
        <p:txBody>
          <a:bodyPr lIns="45719" rIns="45719"/>
          <a:lstStyle/>
          <a:p>
            <a:pPr defTabSz="457200">
              <a:lnSpc>
                <a:spcPct val="100000"/>
              </a:lnSpc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48" name="Cela donne : il discuta."/>
          <p:cNvSpPr txBox="1"/>
          <p:nvPr/>
        </p:nvSpPr>
        <p:spPr>
          <a:xfrm>
            <a:off x="7199312" y="5543550"/>
            <a:ext cx="2087563" cy="6159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 defTabSz="914400">
              <a:lnSpc>
                <a:spcPct val="100000"/>
              </a:lnSpc>
              <a:tabLst>
                <a:tab pos="723900" algn="l"/>
                <a:tab pos="1447800" algn="l"/>
              </a:tabLst>
            </a:lvl1pPr>
          </a:lstStyle>
          <a:p>
            <a:pPr/>
            <a:r>
              <a:t>Cela donne : il discuta.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fade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6" presetID="4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6" presetID="4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16" presetID="4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16" presetID="4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16" presetID="4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Subtype="16" presetID="4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16" presetID="4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clickEffect" presetSubtype="16" presetID="4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16" presetID="4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Class="entr" nodeType="clickEffect" presetSubtype="16" presetID="4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ntr" nodeType="clickEffect" presetSubtype="16" presetID="4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5" grpId="6"/>
      <p:bldP build="whole" bldLvl="1" animBg="1" rev="0" advAuto="0" spid="46" grpId="8"/>
      <p:bldP build="whole" bldLvl="1" animBg="1" rev="0" advAuto="0" spid="42" grpId="9"/>
      <p:bldP build="whole" bldLvl="1" animBg="1" rev="0" advAuto="0" spid="43" grpId="4"/>
      <p:bldP build="whole" bldLvl="1" animBg="1" rev="0" advAuto="0" spid="48" grpId="11"/>
      <p:bldP build="whole" bldLvl="1" animBg="1" rev="0" advAuto="0" spid="47" grpId="10"/>
      <p:bldP build="whole" bldLvl="1" animBg="1" rev="0" advAuto="0" spid="40" grpId="3"/>
      <p:bldP build="whole" bldLvl="1" animBg="1" rev="0" advAuto="0" spid="44" grpId="5"/>
      <p:bldP build="whole" bldLvl="1" animBg="1" rev="0" advAuto="0" spid="39" grpId="2"/>
      <p:bldP build="whole" bldLvl="1" animBg="1" rev="0" advAuto="0" spid="38" grpId="1"/>
      <p:bldP build="whole" bldLvl="1" animBg="1" rev="0" advAuto="0" spid="41" grpId="7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70" name="😀 Astuce"/>
          <p:cNvSpPr/>
          <p:nvPr/>
        </p:nvSpPr>
        <p:spPr>
          <a:xfrm>
            <a:off x="3894363" y="443593"/>
            <a:ext cx="4499429" cy="1256394"/>
          </a:xfrm>
          <a:prstGeom prst="rect">
            <a:avLst/>
          </a:prstGeom>
          <a:gradFill>
            <a:gsLst>
              <a:gs pos="0">
                <a:srgbClr val="1919CE"/>
              </a:gs>
              <a:gs pos="100000">
                <a:schemeClr val="accent6">
                  <a:satOff val="39826"/>
                  <a:lumOff val="35359"/>
                </a:schemeClr>
              </a:gs>
            </a:gsLst>
            <a:lin ang="16200000"/>
          </a:gradFill>
          <a:ln>
            <a:solidFill>
              <a:schemeClr val="accent4"/>
            </a:solidFill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>
              <a:defRPr sz="6500">
                <a:solidFill>
                  <a:schemeClr val="accent3"/>
                </a:solidFill>
              </a:defRPr>
            </a:lvl1pPr>
          </a:lstStyle>
          <a:p>
            <a:pPr/>
            <a:r>
              <a:t>😀 Astuce</a:t>
            </a:r>
          </a:p>
        </p:txBody>
      </p:sp>
      <p:sp>
        <p:nvSpPr>
          <p:cNvPr id="171" name="Pour savoir quelle terminaison je dois employer, je conjugue le verbe au passé composé. La fin du participe passé va m'indiquer la terminaison."/>
          <p:cNvSpPr/>
          <p:nvPr/>
        </p:nvSpPr>
        <p:spPr>
          <a:xfrm>
            <a:off x="651330" y="2059212"/>
            <a:ext cx="8603339" cy="1456873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accent3"/>
            </a:solidFill>
            <a:bevel/>
          </a:ln>
          <a:effectLst>
            <a:outerShdw sx="100000" sy="100000" kx="0" ky="0" algn="b" rotWithShape="0" blurRad="38100" dist="20000" dir="5400000">
              <a:schemeClr val="accent4">
                <a:alpha val="38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>
              <a:defRPr sz="2500">
                <a:solidFill>
                  <a:schemeClr val="accent2">
                    <a:lumOff val="-10000"/>
                  </a:schemeClr>
                </a:solidFill>
              </a:defRPr>
            </a:lvl1pPr>
          </a:lstStyle>
          <a:p>
            <a:pPr/>
            <a:r>
              <a:t>Pour savoir quelle terminaison je dois employer, je conjugue le verbe au passé composé. La fin du participe passé va m'indiquer la terminaison.</a:t>
            </a:r>
          </a:p>
        </p:txBody>
      </p:sp>
      <p:sp>
        <p:nvSpPr>
          <p:cNvPr id="172" name="Boire"/>
          <p:cNvSpPr/>
          <p:nvPr/>
        </p:nvSpPr>
        <p:spPr>
          <a:xfrm>
            <a:off x="545193" y="3639455"/>
            <a:ext cx="8567964" cy="817115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accent3"/>
            </a:solidFill>
            <a:bevel/>
          </a:ln>
          <a:effectLst>
            <a:outerShdw sx="100000" sy="100000" kx="0" ky="0" algn="b" rotWithShape="0" blurRad="38100" dist="20000" dir="5400000">
              <a:schemeClr val="accent4">
                <a:alpha val="38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4600">
                <a:solidFill>
                  <a:schemeClr val="accent2">
                    <a:lumOff val="-10000"/>
                  </a:schemeClr>
                </a:solidFill>
              </a:defRPr>
            </a:lvl1pPr>
          </a:lstStyle>
          <a:p>
            <a:pPr/>
            <a:r>
              <a:t>Boire</a:t>
            </a:r>
          </a:p>
        </p:txBody>
      </p:sp>
      <p:sp>
        <p:nvSpPr>
          <p:cNvPr id="173" name="Hier, j'ai....bu"/>
          <p:cNvSpPr/>
          <p:nvPr/>
        </p:nvSpPr>
        <p:spPr>
          <a:xfrm>
            <a:off x="545193" y="4683236"/>
            <a:ext cx="8567965" cy="817115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accent3"/>
            </a:solidFill>
            <a:bevel/>
          </a:ln>
          <a:effectLst>
            <a:outerShdw sx="100000" sy="100000" kx="0" ky="0" algn="b" rotWithShape="0" blurRad="38100" dist="20000" dir="5400000">
              <a:schemeClr val="accent4">
                <a:alpha val="38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4600">
                <a:solidFill>
                  <a:schemeClr val="accent2">
                    <a:lumOff val="-10000"/>
                  </a:schemeClr>
                </a:solidFill>
              </a:defRPr>
            </a:lvl1pPr>
          </a:lstStyle>
          <a:p>
            <a:pPr/>
            <a:r>
              <a:t>Hier, j'ai....bu</a:t>
            </a:r>
          </a:p>
        </p:txBody>
      </p:sp>
      <p:sp>
        <p:nvSpPr>
          <p:cNvPr id="174" name="Au passé simple, je dois employer la terminaison en U"/>
          <p:cNvSpPr/>
          <p:nvPr/>
        </p:nvSpPr>
        <p:spPr>
          <a:xfrm>
            <a:off x="1711778" y="5727017"/>
            <a:ext cx="5869215" cy="1639208"/>
          </a:xfrm>
          <a:prstGeom prst="wedgeEllipseCallout">
            <a:avLst>
              <a:gd name="adj1" fmla="val 28643"/>
              <a:gd name="adj2" fmla="val -66978"/>
            </a:avLst>
          </a:prstGeom>
          <a:solidFill>
            <a:schemeClr val="accent3"/>
          </a:solidFill>
          <a:ln w="38100">
            <a:solidFill>
              <a:schemeClr val="accent3"/>
            </a:solidFill>
            <a:bevel/>
          </a:ln>
          <a:effectLst>
            <a:outerShdw sx="100000" sy="100000" kx="0" ky="0" algn="b" rotWithShape="0" blurRad="38100" dist="20000" dir="5400000">
              <a:schemeClr val="accent4">
                <a:alpha val="38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>
              <a:defRPr sz="2700">
                <a:solidFill>
                  <a:schemeClr val="accent2">
                    <a:lumOff val="-10000"/>
                  </a:schemeClr>
                </a:solidFill>
              </a:defRPr>
            </a:lvl1pPr>
          </a:lstStyle>
          <a:p>
            <a:pPr/>
            <a:r>
              <a:t>Au passé simple, je dois employer la terminaison en U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fade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2" dur="1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32" presetID="23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32" presetID="23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8" presetID="2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29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0" grpId="1"/>
      <p:bldP build="whole" bldLvl="1" animBg="1" rev="0" advAuto="0" spid="173" grpId="4"/>
      <p:bldP build="whole" bldLvl="1" animBg="1" rev="0" advAuto="0" spid="172" grpId="3"/>
      <p:bldP build="whole" bldLvl="1" animBg="1" rev="0" advAuto="0" spid="171" grpId="2"/>
      <p:bldP build="whole" bldLvl="1" animBg="1" rev="0" advAuto="0" spid="174" grpId="5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77" name="😀 Quelques exceptions"/>
          <p:cNvSpPr/>
          <p:nvPr/>
        </p:nvSpPr>
        <p:spPr>
          <a:xfrm>
            <a:off x="1323521" y="89808"/>
            <a:ext cx="7942941" cy="926193"/>
          </a:xfrm>
          <a:prstGeom prst="rect">
            <a:avLst/>
          </a:prstGeom>
          <a:gradFill>
            <a:gsLst>
              <a:gs pos="0">
                <a:srgbClr val="1919CE"/>
              </a:gs>
              <a:gs pos="100000">
                <a:schemeClr val="accent6">
                  <a:satOff val="39826"/>
                  <a:lumOff val="35359"/>
                </a:schemeClr>
              </a:gs>
            </a:gsLst>
            <a:lin ang="16200000"/>
          </a:gradFill>
          <a:ln>
            <a:solidFill>
              <a:schemeClr val="accent4"/>
            </a:solidFill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3000">
                <a:solidFill>
                  <a:schemeClr val="accent3"/>
                </a:solidFill>
              </a:defRPr>
            </a:lvl1pPr>
          </a:lstStyle>
          <a:p>
            <a:pPr/>
            <a:r>
              <a:t>😀 Quelques exceptions</a:t>
            </a:r>
          </a:p>
        </p:txBody>
      </p:sp>
      <p:sp>
        <p:nvSpPr>
          <p:cNvPr id="178" name="Voir ➡️ Je vis…"/>
          <p:cNvSpPr/>
          <p:nvPr/>
        </p:nvSpPr>
        <p:spPr>
          <a:xfrm>
            <a:off x="436889" y="896747"/>
            <a:ext cx="8603339" cy="6540119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accent3"/>
            </a:solidFill>
            <a:bevel/>
          </a:ln>
          <a:effectLst>
            <a:outerShdw sx="100000" sy="100000" kx="0" ky="0" algn="b" rotWithShape="0" blurRad="38100" dist="20000" dir="5400000">
              <a:schemeClr val="accent4">
                <a:alpha val="38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>
              <a:defRPr sz="2500">
                <a:solidFill>
                  <a:schemeClr val="accent2">
                    <a:lumOff val="-10000"/>
                  </a:schemeClr>
                </a:solidFill>
              </a:defRPr>
            </a:pPr>
            <a:r>
              <a:t>Voir ➡️ Je vis</a:t>
            </a:r>
          </a:p>
          <a:p>
            <a:pPr>
              <a:defRPr sz="2500">
                <a:solidFill>
                  <a:schemeClr val="accent2">
                    <a:lumOff val="-10000"/>
                  </a:schemeClr>
                </a:solidFill>
              </a:defRPr>
            </a:pPr>
          </a:p>
          <a:p>
            <a:pPr>
              <a:defRPr sz="2500">
                <a:solidFill>
                  <a:schemeClr val="accent2">
                    <a:lumOff val="-10000"/>
                  </a:schemeClr>
                </a:solidFill>
              </a:defRPr>
            </a:pPr>
            <a:r>
              <a:t>Naître ➡️ je naquis</a:t>
            </a:r>
          </a:p>
          <a:p>
            <a:pPr>
              <a:defRPr sz="2500">
                <a:solidFill>
                  <a:schemeClr val="accent2">
                    <a:lumOff val="-10000"/>
                  </a:schemeClr>
                </a:solidFill>
              </a:defRPr>
            </a:pPr>
          </a:p>
          <a:p>
            <a:pPr>
              <a:defRPr sz="2500">
                <a:solidFill>
                  <a:schemeClr val="accent2">
                    <a:lumOff val="-10000"/>
                  </a:schemeClr>
                </a:solidFill>
              </a:defRPr>
            </a:pPr>
            <a:r>
              <a:t>Battre ➡️ je Battis</a:t>
            </a:r>
          </a:p>
          <a:p>
            <a:pPr>
              <a:defRPr sz="2500">
                <a:solidFill>
                  <a:schemeClr val="accent2">
                    <a:lumOff val="-10000"/>
                  </a:schemeClr>
                </a:solidFill>
              </a:defRPr>
            </a:pPr>
          </a:p>
          <a:p>
            <a:pPr>
              <a:defRPr sz="2500">
                <a:solidFill>
                  <a:schemeClr val="accent2">
                    <a:lumOff val="-10000"/>
                  </a:schemeClr>
                </a:solidFill>
              </a:defRPr>
            </a:pPr>
            <a:r>
              <a:t>Conduire ➡️ je conduisis ( les verbes en - duire)</a:t>
            </a:r>
          </a:p>
          <a:p>
            <a:pPr>
              <a:defRPr sz="2500">
                <a:solidFill>
                  <a:schemeClr val="accent2">
                    <a:lumOff val="-10000"/>
                  </a:schemeClr>
                </a:solidFill>
              </a:defRPr>
            </a:pPr>
          </a:p>
          <a:p>
            <a:pPr>
              <a:defRPr sz="2500">
                <a:solidFill>
                  <a:schemeClr val="accent2">
                    <a:lumOff val="-10000"/>
                  </a:schemeClr>
                </a:solidFill>
              </a:defRPr>
            </a:pPr>
            <a:r>
              <a:t>Souffrir, couvrir, offrir...➡️ je souffris</a:t>
            </a:r>
          </a:p>
          <a:p>
            <a:pPr>
              <a:defRPr sz="2500">
                <a:solidFill>
                  <a:schemeClr val="accent2">
                    <a:lumOff val="-10000"/>
                  </a:schemeClr>
                </a:solidFill>
              </a:defRPr>
            </a:pPr>
          </a:p>
          <a:p>
            <a:pPr>
              <a:defRPr sz="2500">
                <a:solidFill>
                  <a:schemeClr val="accent2">
                    <a:lumOff val="-10000"/>
                  </a:schemeClr>
                </a:solidFill>
              </a:defRPr>
            </a:pPr>
            <a:r>
              <a:t>Peindre ( verbes en Indre) ➡️ je peignis, j'éteignis</a:t>
            </a:r>
          </a:p>
          <a:p>
            <a:pPr>
              <a:defRPr sz="2500">
                <a:solidFill>
                  <a:schemeClr val="accent2">
                    <a:lumOff val="-10000"/>
                  </a:schemeClr>
                </a:solidFill>
              </a:defRPr>
            </a:pPr>
            <a:r>
              <a:t>Faire ➡️ je fis </a:t>
            </a:r>
          </a:p>
          <a:p>
            <a:pPr>
              <a:defRPr sz="2500">
                <a:solidFill>
                  <a:schemeClr val="accent2">
                    <a:lumOff val="-10000"/>
                  </a:schemeClr>
                </a:solidFill>
              </a:defRPr>
            </a:pPr>
          </a:p>
          <a:p>
            <a:pPr>
              <a:defRPr sz="2500">
                <a:solidFill>
                  <a:schemeClr val="accent2">
                    <a:lumOff val="-10000"/>
                  </a:schemeClr>
                </a:solidFill>
              </a:defRPr>
            </a:pPr>
            <a:r>
              <a:t>Les verbes en - Dre ( descendre, comprendre) se conjuguent en I</a:t>
            </a:r>
          </a:p>
          <a:p>
            <a:pPr>
              <a:defRPr sz="2500">
                <a:solidFill>
                  <a:schemeClr val="accent2">
                    <a:lumOff val="-10000"/>
                  </a:schemeClr>
                </a:solidFill>
              </a:defRPr>
            </a:pPr>
            <a:r>
              <a:t>Descendre ➡️ je descendis</a:t>
            </a:r>
          </a:p>
          <a:p>
            <a:pPr>
              <a:defRPr sz="2500">
                <a:solidFill>
                  <a:schemeClr val="accent2">
                    <a:lumOff val="-10000"/>
                  </a:schemeClr>
                </a:solidFill>
              </a:defRPr>
            </a:pPr>
          </a:p>
          <a:p>
            <a:pPr>
              <a:defRPr sz="2500">
                <a:solidFill>
                  <a:schemeClr val="accent2">
                    <a:lumOff val="-10000"/>
                  </a:schemeClr>
                </a:solidFill>
              </a:defRPr>
            </a:pPr>
          </a:p>
          <a:p>
            <a:pPr>
              <a:defRPr sz="2500">
                <a:solidFill>
                  <a:schemeClr val="accent2">
                    <a:lumOff val="-10000"/>
                  </a:schemeClr>
                </a:solidFill>
              </a:defRPr>
            </a:pPr>
          </a:p>
          <a:p>
            <a:pPr>
              <a:defRPr sz="2500">
                <a:solidFill>
                  <a:schemeClr val="accent2">
                    <a:lumOff val="-10000"/>
                  </a:schemeClr>
                </a:solidFill>
              </a:defRPr>
            </a:pPr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2" dur="1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8" grpId="2"/>
      <p:bldP build="whole" bldLvl="1" animBg="1" rev="0" advAuto="0" spid="177" grpId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81" name="Mentir + tu"/>
          <p:cNvSpPr/>
          <p:nvPr/>
        </p:nvSpPr>
        <p:spPr>
          <a:xfrm>
            <a:off x="1653723" y="2825750"/>
            <a:ext cx="6421665" cy="1338943"/>
          </a:xfrm>
          <a:prstGeom prst="rect">
            <a:avLst/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5000">
                <a:solidFill>
                  <a:schemeClr val="accent1">
                    <a:lumOff val="-8000"/>
                  </a:schemeClr>
                </a:solidFill>
              </a:defRPr>
            </a:lvl1pPr>
          </a:lstStyle>
          <a:p>
            <a:pPr/>
            <a:r>
              <a:t>Mentir + tu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1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84" name="Tu mentis"/>
          <p:cNvSpPr/>
          <p:nvPr/>
        </p:nvSpPr>
        <p:spPr>
          <a:xfrm>
            <a:off x="1653723" y="2825750"/>
            <a:ext cx="6421665" cy="1338943"/>
          </a:xfrm>
          <a:prstGeom prst="rect">
            <a:avLst/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5000">
                <a:solidFill>
                  <a:schemeClr val="accent1">
                    <a:lumOff val="-8000"/>
                  </a:schemeClr>
                </a:solidFill>
              </a:defRPr>
            </a:lvl1pPr>
          </a:lstStyle>
          <a:p>
            <a:pPr/>
            <a:r>
              <a:t>Tu mentis  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4" grpId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87" name="Prendre + nous"/>
          <p:cNvSpPr/>
          <p:nvPr/>
        </p:nvSpPr>
        <p:spPr>
          <a:xfrm>
            <a:off x="1653723" y="2825750"/>
            <a:ext cx="6421665" cy="1338943"/>
          </a:xfrm>
          <a:prstGeom prst="rect">
            <a:avLst/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5000">
                <a:solidFill>
                  <a:schemeClr val="accent1">
                    <a:lumOff val="-8000"/>
                  </a:schemeClr>
                </a:solidFill>
              </a:defRPr>
            </a:lvl1pPr>
          </a:lstStyle>
          <a:p>
            <a:pPr/>
            <a:r>
              <a:t>Prendre + nous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7" grpId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90" name="Nous prîmes"/>
          <p:cNvSpPr/>
          <p:nvPr/>
        </p:nvSpPr>
        <p:spPr>
          <a:xfrm>
            <a:off x="1653723" y="2825750"/>
            <a:ext cx="6421665" cy="1338943"/>
          </a:xfrm>
          <a:prstGeom prst="rect">
            <a:avLst/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5000">
                <a:solidFill>
                  <a:schemeClr val="accent1">
                    <a:lumOff val="-8000"/>
                  </a:schemeClr>
                </a:solidFill>
              </a:defRPr>
            </a:lvl1pPr>
          </a:lstStyle>
          <a:p>
            <a:pPr/>
            <a:r>
              <a:t>Nous prîmes  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0" grpId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93" name="Croire + tu"/>
          <p:cNvSpPr/>
          <p:nvPr/>
        </p:nvSpPr>
        <p:spPr>
          <a:xfrm>
            <a:off x="1653723" y="2825750"/>
            <a:ext cx="6421665" cy="1338943"/>
          </a:xfrm>
          <a:prstGeom prst="rect">
            <a:avLst/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5000">
                <a:solidFill>
                  <a:schemeClr val="accent1">
                    <a:lumOff val="-8000"/>
                  </a:schemeClr>
                </a:solidFill>
              </a:defRPr>
            </a:lvl1pPr>
          </a:lstStyle>
          <a:p>
            <a:pPr/>
            <a:r>
              <a:t>Croire + tu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3" grpId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96" name="Tu crus"/>
          <p:cNvSpPr/>
          <p:nvPr/>
        </p:nvSpPr>
        <p:spPr>
          <a:xfrm>
            <a:off x="1653723" y="2825750"/>
            <a:ext cx="6421665" cy="1338943"/>
          </a:xfrm>
          <a:prstGeom prst="rect">
            <a:avLst/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5000">
                <a:solidFill>
                  <a:schemeClr val="accent1">
                    <a:lumOff val="-8000"/>
                  </a:schemeClr>
                </a:solidFill>
              </a:defRPr>
            </a:lvl1pPr>
          </a:lstStyle>
          <a:p>
            <a:pPr/>
            <a:r>
              <a:t>Tu crus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6" grpId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99" name="Acquérir + ils"/>
          <p:cNvSpPr/>
          <p:nvPr/>
        </p:nvSpPr>
        <p:spPr>
          <a:xfrm>
            <a:off x="1653723" y="2825750"/>
            <a:ext cx="6421665" cy="1338943"/>
          </a:xfrm>
          <a:prstGeom prst="rect">
            <a:avLst/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5000">
                <a:solidFill>
                  <a:schemeClr val="accent1">
                    <a:lumOff val="-8000"/>
                  </a:schemeClr>
                </a:solidFill>
              </a:defRPr>
            </a:lvl1pPr>
          </a:lstStyle>
          <a:p>
            <a:pPr/>
            <a:r>
              <a:t>Acquérir + ils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9" grpId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02" name="Ils acquirent"/>
          <p:cNvSpPr/>
          <p:nvPr/>
        </p:nvSpPr>
        <p:spPr>
          <a:xfrm>
            <a:off x="1653723" y="2825750"/>
            <a:ext cx="6421665" cy="1338943"/>
          </a:xfrm>
          <a:prstGeom prst="rect">
            <a:avLst/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5000">
                <a:solidFill>
                  <a:schemeClr val="accent1">
                    <a:lumOff val="-8000"/>
                  </a:schemeClr>
                </a:solidFill>
              </a:defRPr>
            </a:lvl1pPr>
          </a:lstStyle>
          <a:p>
            <a:pPr/>
            <a:r>
              <a:t>Ils acquirent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1" name="Créer + vous"/>
          <p:cNvSpPr/>
          <p:nvPr/>
        </p:nvSpPr>
        <p:spPr>
          <a:xfrm>
            <a:off x="1653723" y="2825750"/>
            <a:ext cx="6421665" cy="1338943"/>
          </a:xfrm>
          <a:prstGeom prst="rect">
            <a:avLst/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5000">
                <a:solidFill>
                  <a:schemeClr val="accent1">
                    <a:lumOff val="-8000"/>
                  </a:schemeClr>
                </a:solidFill>
              </a:defRPr>
            </a:lvl1pPr>
          </a:lstStyle>
          <a:p>
            <a:pPr/>
            <a:r>
              <a:t>Créer + vous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fade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1" grpId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05" name="Mettre + nous"/>
          <p:cNvSpPr/>
          <p:nvPr/>
        </p:nvSpPr>
        <p:spPr>
          <a:xfrm>
            <a:off x="1653723" y="2825750"/>
            <a:ext cx="6421665" cy="1338943"/>
          </a:xfrm>
          <a:prstGeom prst="rect">
            <a:avLst/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5000">
                <a:solidFill>
                  <a:schemeClr val="accent1">
                    <a:lumOff val="-8000"/>
                  </a:schemeClr>
                </a:solidFill>
              </a:defRPr>
            </a:lvl1pPr>
          </a:lstStyle>
          <a:p>
            <a:pPr/>
            <a:r>
              <a:t>Mettre + nous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5" grpId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08" name="Nous mîmes"/>
          <p:cNvSpPr/>
          <p:nvPr/>
        </p:nvSpPr>
        <p:spPr>
          <a:xfrm>
            <a:off x="1653723" y="2825750"/>
            <a:ext cx="6421665" cy="1338943"/>
          </a:xfrm>
          <a:prstGeom prst="rect">
            <a:avLst/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5000">
                <a:solidFill>
                  <a:schemeClr val="accent1">
                    <a:lumOff val="-8000"/>
                  </a:schemeClr>
                </a:solidFill>
              </a:defRPr>
            </a:lvl1pPr>
          </a:lstStyle>
          <a:p>
            <a:pPr/>
            <a:r>
              <a:t>Nous mîmes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8" grpId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Comment conjuguer au passé simple ?"/>
          <p:cNvSpPr txBox="1"/>
          <p:nvPr>
            <p:ph type="ctrTitle" idx="4294967295"/>
          </p:nvPr>
        </p:nvSpPr>
        <p:spPr>
          <a:xfrm>
            <a:off x="503237" y="301625"/>
            <a:ext cx="9070976" cy="1262063"/>
          </a:xfrm>
          <a:prstGeom prst="rect">
            <a:avLst/>
          </a:prstGeom>
          <a:solidFill>
            <a:srgbClr val="CFE7F5"/>
          </a:solidFill>
        </p:spPr>
        <p:txBody>
          <a:bodyPr>
            <a:normAutofit fontScale="100000" lnSpcReduction="0"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/>
            <a:r>
              <a:t>Comment conjuguer au passé simple ?</a:t>
            </a:r>
          </a:p>
        </p:txBody>
      </p:sp>
      <p:sp>
        <p:nvSpPr>
          <p:cNvPr id="211" name="L'auxiliaire avoir au passé simple se conjugue comme suit :"/>
          <p:cNvSpPr txBox="1"/>
          <p:nvPr>
            <p:ph type="subTitle" sz="quarter" idx="4294967295"/>
          </p:nvPr>
        </p:nvSpPr>
        <p:spPr>
          <a:xfrm>
            <a:off x="503237" y="1768475"/>
            <a:ext cx="3816351" cy="1398588"/>
          </a:xfrm>
          <a:prstGeom prst="rect">
            <a:avLst/>
          </a:prstGeom>
          <a:blipFill>
            <a:blip r:embed="rId2"/>
          </a:blipFill>
        </p:spPr>
        <p:txBody>
          <a:bodyPr anchor="ctr">
            <a:normAutofit fontScale="100000" lnSpcReduction="0"/>
          </a:bodyPr>
          <a:lstStyle/>
          <a:p>
            <a:pPr marL="0" indent="0" algn="ctr">
              <a:spcBef>
                <a:spcPts val="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sz="2400"/>
              <a:t>L'</a:t>
            </a:r>
            <a:r>
              <a:rPr b="1" sz="2400"/>
              <a:t>auxiliaire avoir </a:t>
            </a:r>
            <a:r>
              <a:rPr sz="2400"/>
              <a:t>au passé simple se conjugue comme suit :</a:t>
            </a:r>
          </a:p>
        </p:txBody>
      </p:sp>
      <p:sp>
        <p:nvSpPr>
          <p:cNvPr id="212" name="J'  eus…"/>
          <p:cNvSpPr txBox="1"/>
          <p:nvPr/>
        </p:nvSpPr>
        <p:spPr>
          <a:xfrm>
            <a:off x="576262" y="3384550"/>
            <a:ext cx="3455988" cy="28961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accent2">
                    <a:lumOff val="-10000"/>
                  </a:schemeClr>
                </a:solidFill>
              </a:defRPr>
            </a:pPr>
            <a:r>
              <a:rPr sz="3200"/>
              <a:t>J'		eus</a:t>
            </a:r>
            <a:endParaRPr sz="3200"/>
          </a:p>
          <a:p>
            <a:pPr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accent2">
                    <a:lumOff val="-10000"/>
                  </a:schemeClr>
                </a:solidFill>
              </a:defRPr>
            </a:pPr>
            <a:r>
              <a:rPr sz="3200"/>
              <a:t>Tu 		eus</a:t>
            </a:r>
            <a:endParaRPr sz="3200"/>
          </a:p>
          <a:p>
            <a:pPr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accent2">
                    <a:lumOff val="-10000"/>
                  </a:schemeClr>
                </a:solidFill>
              </a:defRPr>
            </a:pPr>
            <a:r>
              <a:rPr sz="3200"/>
              <a:t>Il 		eut</a:t>
            </a:r>
            <a:endParaRPr sz="3200"/>
          </a:p>
          <a:p>
            <a:pPr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accent2">
                    <a:lumOff val="-10000"/>
                  </a:schemeClr>
                </a:solidFill>
              </a:defRPr>
            </a:pPr>
            <a:r>
              <a:rPr sz="3200"/>
              <a:t>Nous 	eûmes</a:t>
            </a:r>
            <a:endParaRPr sz="3200"/>
          </a:p>
          <a:p>
            <a:pPr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accent2">
                    <a:lumOff val="-10000"/>
                  </a:schemeClr>
                </a:solidFill>
              </a:defRPr>
            </a:pPr>
            <a:r>
              <a:rPr sz="3200"/>
              <a:t>Vous 	eûtes</a:t>
            </a:r>
            <a:endParaRPr sz="3200"/>
          </a:p>
          <a:p>
            <a:pPr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accent2">
                    <a:lumOff val="-10000"/>
                  </a:schemeClr>
                </a:solidFill>
              </a:defRPr>
            </a:pPr>
            <a:r>
              <a:rPr sz="3200"/>
              <a:t>Ils 		eurent</a:t>
            </a:r>
          </a:p>
        </p:txBody>
      </p:sp>
      <p:grpSp>
        <p:nvGrpSpPr>
          <p:cNvPr id="215" name="Grouper"/>
          <p:cNvGrpSpPr/>
          <p:nvPr/>
        </p:nvGrpSpPr>
        <p:grpSpPr>
          <a:xfrm>
            <a:off x="5040312" y="1728787"/>
            <a:ext cx="3816351" cy="1398588"/>
            <a:chOff x="0" y="0"/>
            <a:chExt cx="3816350" cy="1398587"/>
          </a:xfrm>
        </p:grpSpPr>
        <p:sp>
          <p:nvSpPr>
            <p:cNvPr id="213" name="Rectangle"/>
            <p:cNvSpPr/>
            <p:nvPr/>
          </p:nvSpPr>
          <p:spPr>
            <a:xfrm>
              <a:off x="0" y="0"/>
              <a:ext cx="3816350" cy="1398588"/>
            </a:xfrm>
            <a:prstGeom prst="rect">
              <a:avLst/>
            </a:prstGeom>
            <a:blipFill rotWithShape="1">
              <a:blip r:embed="rId2"/>
              <a:srcRect l="0" t="0" r="0" b="0"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</a:tabLst>
                <a:defRPr sz="2400"/>
              </a:pPr>
            </a:p>
          </p:txBody>
        </p:sp>
        <p:sp>
          <p:nvSpPr>
            <p:cNvPr id="214" name="L'auxiliaire être au passé simple se conjugue comme suit :"/>
            <p:cNvSpPr txBox="1"/>
            <p:nvPr/>
          </p:nvSpPr>
          <p:spPr>
            <a:xfrm>
              <a:off x="0" y="170879"/>
              <a:ext cx="3816350" cy="105682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</a:tabLst>
              </a:pPr>
              <a:r>
                <a:rPr sz="2400"/>
                <a:t>L'</a:t>
              </a:r>
              <a:r>
                <a:rPr b="1" sz="2400"/>
                <a:t>auxiliaire être </a:t>
              </a:r>
              <a:r>
                <a:rPr sz="2400"/>
                <a:t>au passé simple se conjugue comme suit :</a:t>
              </a:r>
            </a:p>
          </p:txBody>
        </p:sp>
      </p:grpSp>
      <p:sp>
        <p:nvSpPr>
          <p:cNvPr id="216" name="Je  fus…"/>
          <p:cNvSpPr txBox="1"/>
          <p:nvPr/>
        </p:nvSpPr>
        <p:spPr>
          <a:xfrm>
            <a:off x="5111750" y="3295650"/>
            <a:ext cx="3455988" cy="28961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accent2">
                    <a:lumOff val="-10000"/>
                  </a:schemeClr>
                </a:solidFill>
              </a:defRPr>
            </a:pPr>
            <a:r>
              <a:rPr sz="3200"/>
              <a:t>Je		fus</a:t>
            </a:r>
            <a:endParaRPr sz="3200"/>
          </a:p>
          <a:p>
            <a:pPr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accent2">
                    <a:lumOff val="-10000"/>
                  </a:schemeClr>
                </a:solidFill>
              </a:defRPr>
            </a:pPr>
            <a:r>
              <a:rPr sz="3200"/>
              <a:t>Tu 		fus</a:t>
            </a:r>
            <a:endParaRPr sz="3200"/>
          </a:p>
          <a:p>
            <a:pPr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accent2">
                    <a:lumOff val="-10000"/>
                  </a:schemeClr>
                </a:solidFill>
              </a:defRPr>
            </a:pPr>
            <a:r>
              <a:rPr sz="3200"/>
              <a:t>Il 		fut</a:t>
            </a:r>
            <a:endParaRPr sz="3200"/>
          </a:p>
          <a:p>
            <a:pPr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accent2">
                    <a:lumOff val="-10000"/>
                  </a:schemeClr>
                </a:solidFill>
              </a:defRPr>
            </a:pPr>
            <a:r>
              <a:rPr sz="3200"/>
              <a:t>Nous 	fûmes</a:t>
            </a:r>
            <a:endParaRPr sz="3200"/>
          </a:p>
          <a:p>
            <a:pPr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accent2">
                    <a:lumOff val="-10000"/>
                  </a:schemeClr>
                </a:solidFill>
              </a:defRPr>
            </a:pPr>
            <a:r>
              <a:rPr sz="3200"/>
              <a:t>Vous 	fûtes</a:t>
            </a:r>
            <a:endParaRPr sz="3200"/>
          </a:p>
          <a:p>
            <a:pPr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accent2">
                    <a:lumOff val="-10000"/>
                  </a:schemeClr>
                </a:solidFill>
              </a:defRPr>
            </a:pPr>
            <a:r>
              <a:rPr sz="3200"/>
              <a:t>Ils 		furent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6" presetID="4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7"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6" presetID="4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12" dur="500"/>
                                        <p:tgtEl>
                                          <p:spTgt spid="2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Class="entr" nodeType="withEffect" presetSubtype="16" presetID="4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15" dur="500"/>
                                        <p:tgtEl>
                                          <p:spTgt spid="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Subtype="16" presetID="4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20" dur="500"/>
                                        <p:tgtEl>
                                          <p:spTgt spid="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16" presetID="4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25" dur="500"/>
                                        <p:tgtEl>
                                          <p:spTgt spid="2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clickEffect" presetSubtype="16" presetID="4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30" dur="500"/>
                                        <p:tgtEl>
                                          <p:spTgt spid="2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16" presetID="4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35" dur="500"/>
                                        <p:tgtEl>
                                          <p:spTgt spid="2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clickEffect" presetSubtype="16" presetID="4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2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40" dur="500"/>
                                        <p:tgtEl>
                                          <p:spTgt spid="2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nodeType="clickEffect" presetSubtype="16" presetID="4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45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Class="entr" nodeType="clickEffect" presetSubtype="16" presetID="4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2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50" dur="500"/>
                                        <p:tgtEl>
                                          <p:spTgt spid="2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Class="entr" nodeType="withEffect" presetSubtype="16" presetID="4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2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53" dur="500"/>
                                        <p:tgtEl>
                                          <p:spTgt spid="2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Class="entr" nodeType="clickEffect" presetSubtype="16" presetID="4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7" fill="hold"/>
                                        <p:tgtEl>
                                          <p:spTgt spid="2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58" dur="500"/>
                                        <p:tgtEl>
                                          <p:spTgt spid="2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16" presetID="4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63" dur="500"/>
                                        <p:tgtEl>
                                          <p:spTgt spid="2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Class="entr" nodeType="clickEffect" presetSubtype="16" presetID="4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7" fill="hold"/>
                                        <p:tgtEl>
                                          <p:spTgt spid="2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68" dur="500"/>
                                        <p:tgtEl>
                                          <p:spTgt spid="2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Subtype="16" presetID="4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2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73" dur="500"/>
                                        <p:tgtEl>
                                          <p:spTgt spid="2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Class="entr" nodeType="clickEffect" presetSubtype="16" presetID="4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7" fill="hold"/>
                                        <p:tgtEl>
                                          <p:spTgt spid="2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78" dur="500"/>
                                        <p:tgtEl>
                                          <p:spTgt spid="2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1" grpId="1"/>
      <p:bldP build="p" bldLvl="5" animBg="1" rev="0" advAuto="0" spid="216" grpId="4"/>
      <p:bldP build="whole" bldLvl="1" animBg="1" rev="0" advAuto="0" spid="215" grpId="3"/>
      <p:bldP build="p" bldLvl="5" animBg="1" rev="0" advAuto="0" spid="212" grpId="2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19" name="Recevoir + vous"/>
          <p:cNvSpPr/>
          <p:nvPr/>
        </p:nvSpPr>
        <p:spPr>
          <a:xfrm>
            <a:off x="1653723" y="2825750"/>
            <a:ext cx="6421665" cy="1338943"/>
          </a:xfrm>
          <a:prstGeom prst="rect">
            <a:avLst/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5000">
                <a:solidFill>
                  <a:schemeClr val="accent1">
                    <a:lumOff val="-8000"/>
                  </a:schemeClr>
                </a:solidFill>
              </a:defRPr>
            </a:lvl1pPr>
          </a:lstStyle>
          <a:p>
            <a:pPr/>
            <a:r>
              <a:t>Recevoir + vous  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fade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9" grpId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22" name="Vous reçûtes"/>
          <p:cNvSpPr/>
          <p:nvPr/>
        </p:nvSpPr>
        <p:spPr>
          <a:xfrm>
            <a:off x="1653723" y="2825750"/>
            <a:ext cx="6421665" cy="1338943"/>
          </a:xfrm>
          <a:prstGeom prst="rect">
            <a:avLst/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5000">
                <a:solidFill>
                  <a:schemeClr val="accent1">
                    <a:lumOff val="-8000"/>
                  </a:schemeClr>
                </a:solidFill>
              </a:defRPr>
            </a:lvl1pPr>
          </a:lstStyle>
          <a:p>
            <a:pPr/>
            <a:r>
              <a:t>Vous reçûtes  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2" grpId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25" name="Pouvoir  + nous"/>
          <p:cNvSpPr/>
          <p:nvPr/>
        </p:nvSpPr>
        <p:spPr>
          <a:xfrm>
            <a:off x="1653723" y="2825750"/>
            <a:ext cx="6421665" cy="1338943"/>
          </a:xfrm>
          <a:prstGeom prst="rect">
            <a:avLst/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5000">
                <a:solidFill>
                  <a:schemeClr val="accent1">
                    <a:lumOff val="-8000"/>
                  </a:schemeClr>
                </a:solidFill>
              </a:defRPr>
            </a:lvl1pPr>
          </a:lstStyle>
          <a:p>
            <a:pPr/>
            <a:r>
              <a:t>Pouvoir  + nous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5" grpId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28" name="Nous pûmes"/>
          <p:cNvSpPr/>
          <p:nvPr/>
        </p:nvSpPr>
        <p:spPr>
          <a:xfrm>
            <a:off x="1653723" y="2825750"/>
            <a:ext cx="6421665" cy="1338943"/>
          </a:xfrm>
          <a:prstGeom prst="rect">
            <a:avLst/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5000">
                <a:solidFill>
                  <a:schemeClr val="accent1">
                    <a:lumOff val="-8000"/>
                  </a:schemeClr>
                </a:solidFill>
              </a:defRPr>
            </a:lvl1pPr>
          </a:lstStyle>
          <a:p>
            <a:pPr/>
            <a:r>
              <a:t>Nous pûmes  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8" grpId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31" name="Rougir + nous"/>
          <p:cNvSpPr/>
          <p:nvPr/>
        </p:nvSpPr>
        <p:spPr>
          <a:xfrm>
            <a:off x="1653723" y="2825750"/>
            <a:ext cx="6421665" cy="1338943"/>
          </a:xfrm>
          <a:prstGeom prst="rect">
            <a:avLst/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5000">
                <a:solidFill>
                  <a:schemeClr val="accent1">
                    <a:lumOff val="-8000"/>
                  </a:schemeClr>
                </a:solidFill>
              </a:defRPr>
            </a:lvl1pPr>
          </a:lstStyle>
          <a:p>
            <a:pPr/>
            <a:r>
              <a:t>Rougir + nous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1" grpId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34" name="Nous rougîmes"/>
          <p:cNvSpPr/>
          <p:nvPr/>
        </p:nvSpPr>
        <p:spPr>
          <a:xfrm>
            <a:off x="1653723" y="2825750"/>
            <a:ext cx="6421665" cy="1338943"/>
          </a:xfrm>
          <a:prstGeom prst="rect">
            <a:avLst/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5000">
                <a:solidFill>
                  <a:schemeClr val="accent1">
                    <a:lumOff val="-8000"/>
                  </a:schemeClr>
                </a:solidFill>
              </a:defRPr>
            </a:lvl1pPr>
          </a:lstStyle>
          <a:p>
            <a:pPr/>
            <a:r>
              <a:t>Nous rougîmes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4" grpId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37" name="Contenir + nous"/>
          <p:cNvSpPr/>
          <p:nvPr/>
        </p:nvSpPr>
        <p:spPr>
          <a:xfrm>
            <a:off x="1653723" y="2825750"/>
            <a:ext cx="6421665" cy="1338943"/>
          </a:xfrm>
          <a:prstGeom prst="rect">
            <a:avLst/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5000">
                <a:solidFill>
                  <a:schemeClr val="accent1">
                    <a:lumOff val="-8000"/>
                  </a:schemeClr>
                </a:solidFill>
              </a:defRPr>
            </a:lvl1pPr>
          </a:lstStyle>
          <a:p>
            <a:pPr/>
            <a:r>
              <a:t>Contenir + nous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7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4" name="Vous créâtes"/>
          <p:cNvSpPr/>
          <p:nvPr/>
        </p:nvSpPr>
        <p:spPr>
          <a:xfrm>
            <a:off x="1653723" y="2825750"/>
            <a:ext cx="6421665" cy="1338943"/>
          </a:xfrm>
          <a:prstGeom prst="rect">
            <a:avLst/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5000">
                <a:solidFill>
                  <a:schemeClr val="accent1">
                    <a:lumOff val="-8000"/>
                  </a:schemeClr>
                </a:solidFill>
              </a:defRPr>
            </a:lvl1pPr>
          </a:lstStyle>
          <a:p>
            <a:pPr/>
            <a:r>
              <a:t>  Vous créâtes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4" grpId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40" name="Nous contînmes"/>
          <p:cNvSpPr/>
          <p:nvPr/>
        </p:nvSpPr>
        <p:spPr>
          <a:xfrm>
            <a:off x="1653723" y="2825750"/>
            <a:ext cx="6421665" cy="1338943"/>
          </a:xfrm>
          <a:prstGeom prst="rect">
            <a:avLst/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5000">
                <a:solidFill>
                  <a:schemeClr val="accent1">
                    <a:lumOff val="-8000"/>
                  </a:schemeClr>
                </a:solidFill>
              </a:defRPr>
            </a:lvl1pPr>
          </a:lstStyle>
          <a:p>
            <a:pPr/>
            <a:r>
              <a:t>Nous contînmes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0" grpId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Les valeurs du passé simple"/>
          <p:cNvSpPr txBox="1"/>
          <p:nvPr>
            <p:ph type="subTitle" idx="4294967295"/>
          </p:nvPr>
        </p:nvSpPr>
        <p:spPr>
          <a:xfrm>
            <a:off x="597580" y="1022803"/>
            <a:ext cx="9070976" cy="4989514"/>
          </a:xfrm>
          <a:prstGeom prst="rect">
            <a:avLst/>
          </a:prstGeom>
          <a:blipFill>
            <a:blip r:embed="rId2"/>
          </a:blipFill>
        </p:spPr>
        <p:txBody>
          <a:bodyPr anchor="ctr">
            <a:normAutofit fontScale="100000" lnSpcReduction="0"/>
          </a:bodyPr>
          <a:lstStyle>
            <a:lvl1pPr marL="0" indent="0" algn="ctr">
              <a:spcBef>
                <a:spcPts val="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9000"/>
            </a:lvl1pPr>
          </a:lstStyle>
          <a:p>
            <a:pPr/>
            <a:r>
              <a:t>Les valeurs du passé simple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2" grpId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45" name="Le passé simple peut exprimer un fait passé rapide, qui s’est produit à un moment précis et qui est complètement achevé (sans idée de durée, contrairement à l’imparfait)"/>
          <p:cNvSpPr/>
          <p:nvPr/>
        </p:nvSpPr>
        <p:spPr>
          <a:xfrm>
            <a:off x="710292" y="879928"/>
            <a:ext cx="8343901" cy="5254173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accent1"/>
            </a:solidFill>
            <a:bevel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4800"/>
            </a:lvl1pPr>
          </a:lstStyle>
          <a:p>
            <a:pPr/>
            <a:r>
              <a:t>Le passé simple peut exprimer un fait passé rapide, qui s’est produit à un moment précis et qui est complètement achevé (sans idée de durée, contrairement à l’imparfait)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fade/>
      </p:transition>
    </mc:Choice>
    <mc:Fallback>
      <p:transition spd="fast">
        <p:fade/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48" name="Il marchait à grands pas, quand il aperçut son ami."/>
          <p:cNvSpPr/>
          <p:nvPr/>
        </p:nvSpPr>
        <p:spPr>
          <a:xfrm>
            <a:off x="1653723" y="2825750"/>
            <a:ext cx="6421665" cy="2518229"/>
          </a:xfrm>
          <a:prstGeom prst="rect">
            <a:avLst/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 algn="ctr">
              <a:defRPr sz="5000">
                <a:solidFill>
                  <a:schemeClr val="accent1">
                    <a:lumOff val="-8000"/>
                  </a:schemeClr>
                </a:solidFill>
              </a:defRPr>
            </a:pPr>
            <a:r>
              <a:t>Il marchait à grands pas, quand il </a:t>
            </a:r>
            <a:r>
              <a:rPr b="1"/>
              <a:t>aperçut</a:t>
            </a:r>
            <a:r>
              <a:t> son ami.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8" grpId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51" name="C'est le passé simple de 1er plan"/>
          <p:cNvSpPr/>
          <p:nvPr/>
        </p:nvSpPr>
        <p:spPr>
          <a:xfrm>
            <a:off x="698499" y="2165350"/>
            <a:ext cx="8343901" cy="276588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accent1"/>
            </a:solidFill>
            <a:bevel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7400"/>
            </a:lvl1pPr>
          </a:lstStyle>
          <a:p>
            <a:pPr/>
            <a:r>
              <a:t>C'est le passé simple de 1er plan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54" name="Le passé simple est essentiellement le temps du récit, de la narration, il montre des…"/>
          <p:cNvSpPr/>
          <p:nvPr/>
        </p:nvSpPr>
        <p:spPr>
          <a:xfrm>
            <a:off x="710292" y="879928"/>
            <a:ext cx="8343901" cy="5254173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accent1"/>
            </a:solidFill>
            <a:bevel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 algn="ctr">
              <a:defRPr sz="4800"/>
            </a:pPr>
            <a:r>
              <a:t>Le passé simple est essentiellement le temps du récit, de la narration, il montre des</a:t>
            </a:r>
          </a:p>
          <a:p>
            <a:pPr algn="ctr">
              <a:defRPr sz="4800"/>
            </a:pPr>
            <a:r>
              <a:t>faits qui se suivent et qui ne durent pas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57" name="Un dimanche, ils se mirent en marche dès le matin, ils vagabondèrent entre les vignes, arrachèrent des coquelicots au bord des champs, dormirent sur l’herbe."/>
          <p:cNvSpPr/>
          <p:nvPr/>
        </p:nvSpPr>
        <p:spPr>
          <a:xfrm>
            <a:off x="1653723" y="585107"/>
            <a:ext cx="6421665" cy="6492422"/>
          </a:xfrm>
          <a:prstGeom prst="rect">
            <a:avLst/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 algn="ctr">
              <a:defRPr sz="5000">
                <a:solidFill>
                  <a:schemeClr val="accent1">
                    <a:lumOff val="-8000"/>
                  </a:schemeClr>
                </a:solidFill>
              </a:defRPr>
            </a:pPr>
            <a:r>
              <a:t>Un dimanche, ils se </a:t>
            </a:r>
            <a:r>
              <a:rPr b="1"/>
              <a:t>mirent</a:t>
            </a:r>
            <a:r>
              <a:t> en marche dès le matin, ils </a:t>
            </a:r>
            <a:r>
              <a:rPr b="1"/>
              <a:t>vagabondèrent</a:t>
            </a:r>
            <a:r>
              <a:t> entre les vignes, </a:t>
            </a:r>
            <a:r>
              <a:rPr b="1"/>
              <a:t>arrachèrent</a:t>
            </a:r>
            <a:r>
              <a:t> des coquelicots au bord des champs, </a:t>
            </a:r>
            <a:r>
              <a:rPr b="1"/>
              <a:t>dormirent</a:t>
            </a:r>
            <a:r>
              <a:t> sur l’herbe.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7" grpId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60" name="C'est le passé simple successif"/>
          <p:cNvSpPr/>
          <p:nvPr/>
        </p:nvSpPr>
        <p:spPr>
          <a:xfrm>
            <a:off x="698499" y="2165350"/>
            <a:ext cx="8343901" cy="276588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accent1"/>
            </a:solidFill>
            <a:bevel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7400"/>
            </a:lvl1pPr>
          </a:lstStyle>
          <a:p>
            <a:pPr/>
            <a:r>
              <a:t>C'est le passé simple successif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63" name="Le passé simple peut parfois exprimer un fait qui dure, mais il faut qu’il soit limité de façon précise par un complément de temps."/>
          <p:cNvSpPr/>
          <p:nvPr/>
        </p:nvSpPr>
        <p:spPr>
          <a:xfrm>
            <a:off x="710292" y="879928"/>
            <a:ext cx="8343901" cy="5254173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accent1"/>
            </a:solidFill>
            <a:bevel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4800"/>
            </a:lvl1pPr>
          </a:lstStyle>
          <a:p>
            <a:pPr/>
            <a:r>
              <a:t>Le passé simple peut parfois exprimer un fait qui dure, mais il faut qu’il soit limité de façon précise par un complément de temps.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66" name="Il marcha trente jours, il marcha trente nuits"/>
          <p:cNvSpPr/>
          <p:nvPr/>
        </p:nvSpPr>
        <p:spPr>
          <a:xfrm>
            <a:off x="1677308" y="1941286"/>
            <a:ext cx="6421666" cy="2364922"/>
          </a:xfrm>
          <a:prstGeom prst="rect">
            <a:avLst/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 algn="ctr">
              <a:defRPr sz="5000">
                <a:solidFill>
                  <a:schemeClr val="accent1">
                    <a:lumOff val="-8000"/>
                  </a:schemeClr>
                </a:solidFill>
              </a:defRPr>
            </a:pPr>
            <a:r>
              <a:t>Il </a:t>
            </a:r>
            <a:r>
              <a:rPr b="1"/>
              <a:t>marcha</a:t>
            </a:r>
            <a:r>
              <a:t> trente jours, il </a:t>
            </a:r>
            <a:r>
              <a:rPr b="1"/>
              <a:t>marcha</a:t>
            </a:r>
            <a:r>
              <a:t> trente nuits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6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7" name="Lancer + vous"/>
          <p:cNvSpPr/>
          <p:nvPr/>
        </p:nvSpPr>
        <p:spPr>
          <a:xfrm>
            <a:off x="1653723" y="2825750"/>
            <a:ext cx="6421665" cy="1338943"/>
          </a:xfrm>
          <a:prstGeom prst="rect">
            <a:avLst/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5000">
                <a:solidFill>
                  <a:schemeClr val="accent1">
                    <a:lumOff val="-8000"/>
                  </a:schemeClr>
                </a:solidFill>
              </a:defRPr>
            </a:lvl1pPr>
          </a:lstStyle>
          <a:p>
            <a:pPr/>
            <a:r>
              <a:t>Lancer + vous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7" grpId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69" name="C'est le passé simple historique"/>
          <p:cNvSpPr/>
          <p:nvPr/>
        </p:nvSpPr>
        <p:spPr>
          <a:xfrm>
            <a:off x="698499" y="2165350"/>
            <a:ext cx="8343901" cy="276588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accent1"/>
            </a:solidFill>
            <a:bevel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7400"/>
            </a:lvl1pPr>
          </a:lstStyle>
          <a:p>
            <a:pPr/>
            <a:r>
              <a:t>C'est le passé simple historique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72" name="Le soleil glissa vers l’horizon, disparut."/>
          <p:cNvSpPr/>
          <p:nvPr/>
        </p:nvSpPr>
        <p:spPr>
          <a:xfrm>
            <a:off x="1677308" y="1941286"/>
            <a:ext cx="6421666" cy="2364922"/>
          </a:xfrm>
          <a:prstGeom prst="rect">
            <a:avLst/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5000">
                <a:solidFill>
                  <a:schemeClr val="accent1">
                    <a:lumOff val="-8000"/>
                  </a:schemeClr>
                </a:solidFill>
              </a:defRPr>
            </a:lvl1pPr>
          </a:lstStyle>
          <a:p>
            <a:pPr/>
            <a:r>
              <a:t>Le soleil glissa vers l’horizon, disparut.</a:t>
            </a:r>
          </a:p>
        </p:txBody>
      </p:sp>
      <p:sp>
        <p:nvSpPr>
          <p:cNvPr id="273" name="Passé simple successif"/>
          <p:cNvSpPr/>
          <p:nvPr/>
        </p:nvSpPr>
        <p:spPr>
          <a:xfrm>
            <a:off x="4388754" y="4802029"/>
            <a:ext cx="4807858" cy="2217058"/>
          </a:xfrm>
          <a:prstGeom prst="wedgeEllipseCallout">
            <a:avLst>
              <a:gd name="adj1" fmla="val -51374"/>
              <a:gd name="adj2" fmla="val -112021"/>
            </a:avLst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4200">
                <a:solidFill>
                  <a:schemeClr val="accent3"/>
                </a:solidFill>
              </a:defRPr>
            </a:lvl1pPr>
          </a:lstStyle>
          <a:p>
            <a:pPr/>
            <a:r>
              <a:t>Passé simple successif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8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3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73" grpId="2"/>
      <p:bldP build="whole" bldLvl="1" animBg="1" rev="0" advAuto="0" spid="272" grpId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76" name="Une nuée de Merles volait et se tordait dans le ciel livide. Et soudain, une pluie de balles tomba, cinglante."/>
          <p:cNvSpPr/>
          <p:nvPr/>
        </p:nvSpPr>
        <p:spPr>
          <a:xfrm>
            <a:off x="1677308" y="514350"/>
            <a:ext cx="6421665" cy="4357915"/>
          </a:xfrm>
          <a:prstGeom prst="rect">
            <a:avLst/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5000">
                <a:solidFill>
                  <a:schemeClr val="accent1">
                    <a:lumOff val="-8000"/>
                  </a:schemeClr>
                </a:solidFill>
              </a:defRPr>
            </a:lvl1pPr>
          </a:lstStyle>
          <a:p>
            <a:pPr/>
            <a:r>
              <a:t>Une nuée de Merles volait et se tordait dans le ciel livide. Et soudain, une pluie de balles tomba, cinglante.</a:t>
            </a:r>
          </a:p>
        </p:txBody>
      </p:sp>
      <p:sp>
        <p:nvSpPr>
          <p:cNvPr id="277" name="Passé simple de 1er plan"/>
          <p:cNvSpPr/>
          <p:nvPr/>
        </p:nvSpPr>
        <p:spPr>
          <a:xfrm>
            <a:off x="1027788" y="5120436"/>
            <a:ext cx="4807857" cy="2217058"/>
          </a:xfrm>
          <a:prstGeom prst="wedgeEllipseCallout">
            <a:avLst>
              <a:gd name="adj1" fmla="val -17034"/>
              <a:gd name="adj2" fmla="val -121596"/>
            </a:avLst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4200">
                <a:solidFill>
                  <a:schemeClr val="accent3"/>
                </a:solidFill>
              </a:defRPr>
            </a:lvl1pPr>
          </a:lstStyle>
          <a:p>
            <a:pPr/>
            <a:r>
              <a:t>Passé simple de 1er plan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8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3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77" grpId="2"/>
      <p:bldP build="whole" bldLvl="1" animBg="1" rev="0" advAuto="0" spid="276" grpId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80" name="La période glaciaire dura cinq cent milliards d'années."/>
          <p:cNvSpPr/>
          <p:nvPr/>
        </p:nvSpPr>
        <p:spPr>
          <a:xfrm>
            <a:off x="1677308" y="514350"/>
            <a:ext cx="6421665" cy="4357915"/>
          </a:xfrm>
          <a:prstGeom prst="rect">
            <a:avLst/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5000">
                <a:solidFill>
                  <a:schemeClr val="accent1">
                    <a:lumOff val="-8000"/>
                  </a:schemeClr>
                </a:solidFill>
              </a:defRPr>
            </a:lvl1pPr>
          </a:lstStyle>
          <a:p>
            <a:pPr/>
            <a:r>
              <a:t>La période glaciaire dura cinq cent milliards d'années. </a:t>
            </a:r>
          </a:p>
        </p:txBody>
      </p:sp>
      <p:sp>
        <p:nvSpPr>
          <p:cNvPr id="281" name="Passé simple historique"/>
          <p:cNvSpPr/>
          <p:nvPr/>
        </p:nvSpPr>
        <p:spPr>
          <a:xfrm>
            <a:off x="1027788" y="5120436"/>
            <a:ext cx="4807857" cy="2217058"/>
          </a:xfrm>
          <a:prstGeom prst="wedgeEllipseCallout">
            <a:avLst>
              <a:gd name="adj1" fmla="val -17034"/>
              <a:gd name="adj2" fmla="val -121596"/>
            </a:avLst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4200">
                <a:solidFill>
                  <a:schemeClr val="accent3"/>
                </a:solidFill>
              </a:defRPr>
            </a:lvl1pPr>
          </a:lstStyle>
          <a:p>
            <a:pPr/>
            <a:r>
              <a:t>Passé simple historique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8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3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81" grpId="2"/>
      <p:bldP build="whole" bldLvl="1" animBg="1" rev="0" advAuto="0" spid="280" grpId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84" name="Soudain il s'élança en avant et courut au sommet."/>
          <p:cNvSpPr/>
          <p:nvPr/>
        </p:nvSpPr>
        <p:spPr>
          <a:xfrm>
            <a:off x="1824717" y="1009650"/>
            <a:ext cx="6421664" cy="2954565"/>
          </a:xfrm>
          <a:prstGeom prst="rect">
            <a:avLst/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5000">
                <a:solidFill>
                  <a:schemeClr val="accent1">
                    <a:lumOff val="-8000"/>
                  </a:schemeClr>
                </a:solidFill>
              </a:defRPr>
            </a:lvl1pPr>
          </a:lstStyle>
          <a:p>
            <a:pPr/>
            <a:r>
              <a:t>Soudain il s'élança en avant et courut au sommet.</a:t>
            </a:r>
          </a:p>
        </p:txBody>
      </p:sp>
      <p:sp>
        <p:nvSpPr>
          <p:cNvPr id="285" name="Passé simple successif."/>
          <p:cNvSpPr/>
          <p:nvPr/>
        </p:nvSpPr>
        <p:spPr>
          <a:xfrm>
            <a:off x="1027788" y="5120436"/>
            <a:ext cx="4807857" cy="2217058"/>
          </a:xfrm>
          <a:prstGeom prst="wedgeEllipseCallout">
            <a:avLst>
              <a:gd name="adj1" fmla="val -17034"/>
              <a:gd name="adj2" fmla="val -121596"/>
            </a:avLst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4200">
                <a:solidFill>
                  <a:schemeClr val="accent3"/>
                </a:solidFill>
              </a:defRPr>
            </a:lvl1pPr>
          </a:lstStyle>
          <a:p>
            <a:pPr/>
            <a:r>
              <a:t>Passé simple successif.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8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3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85" grpId="2"/>
      <p:bldP build="whole" bldLvl="1" animBg="1" rev="0" advAuto="0" spid="284" grpId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88" name="Tandis qu'il téléphonait, on sonna à la porte."/>
          <p:cNvSpPr/>
          <p:nvPr/>
        </p:nvSpPr>
        <p:spPr>
          <a:xfrm>
            <a:off x="1824717" y="1009650"/>
            <a:ext cx="6421664" cy="2954565"/>
          </a:xfrm>
          <a:prstGeom prst="rect">
            <a:avLst/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5000">
                <a:solidFill>
                  <a:schemeClr val="accent1">
                    <a:lumOff val="-8000"/>
                  </a:schemeClr>
                </a:solidFill>
              </a:defRPr>
            </a:lvl1pPr>
          </a:lstStyle>
          <a:p>
            <a:pPr/>
            <a:r>
              <a:t>Tandis qu'il téléphonait, on sonna à la porte.</a:t>
            </a:r>
          </a:p>
        </p:txBody>
      </p:sp>
      <p:sp>
        <p:nvSpPr>
          <p:cNvPr id="289" name="Passé simple de 1er plan."/>
          <p:cNvSpPr/>
          <p:nvPr/>
        </p:nvSpPr>
        <p:spPr>
          <a:xfrm>
            <a:off x="1027788" y="5120436"/>
            <a:ext cx="4807857" cy="2217058"/>
          </a:xfrm>
          <a:prstGeom prst="wedgeEllipseCallout">
            <a:avLst>
              <a:gd name="adj1" fmla="val -17034"/>
              <a:gd name="adj2" fmla="val -121596"/>
            </a:avLst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4200">
                <a:solidFill>
                  <a:schemeClr val="accent3"/>
                </a:solidFill>
              </a:defRPr>
            </a:lvl1pPr>
          </a:lstStyle>
          <a:p>
            <a:pPr/>
            <a:r>
              <a:t>Passé simple de 1er plan.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8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3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89" grpId="2"/>
      <p:bldP build="whole" bldLvl="1" animBg="1" rev="0" advAuto="0" spid="288" grpId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92" name="Molière naquit en 1622"/>
          <p:cNvSpPr/>
          <p:nvPr/>
        </p:nvSpPr>
        <p:spPr>
          <a:xfrm>
            <a:off x="1824717" y="1009650"/>
            <a:ext cx="6421664" cy="2058308"/>
          </a:xfrm>
          <a:prstGeom prst="rect">
            <a:avLst/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5000">
                <a:solidFill>
                  <a:schemeClr val="accent1">
                    <a:lumOff val="-8000"/>
                  </a:schemeClr>
                </a:solidFill>
              </a:defRPr>
            </a:lvl1pPr>
          </a:lstStyle>
          <a:p>
            <a:pPr/>
            <a:r>
              <a:t>Molière naquit en 1622</a:t>
            </a:r>
          </a:p>
        </p:txBody>
      </p:sp>
      <p:sp>
        <p:nvSpPr>
          <p:cNvPr id="293" name="Passé simple historique"/>
          <p:cNvSpPr/>
          <p:nvPr/>
        </p:nvSpPr>
        <p:spPr>
          <a:xfrm>
            <a:off x="2242453" y="4094456"/>
            <a:ext cx="4807857" cy="2217058"/>
          </a:xfrm>
          <a:prstGeom prst="wedgeEllipseCallout">
            <a:avLst>
              <a:gd name="adj1" fmla="val -17034"/>
              <a:gd name="adj2" fmla="val -121596"/>
            </a:avLst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4200">
                <a:solidFill>
                  <a:schemeClr val="accent3"/>
                </a:solidFill>
              </a:defRPr>
            </a:lvl1pPr>
          </a:lstStyle>
          <a:p>
            <a:pPr/>
            <a:r>
              <a:t>Passé simple historique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8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3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93" grpId="2"/>
      <p:bldP build="whole" bldLvl="1" animBg="1" rev="0" advAuto="0" spid="292" grpId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96" name="Le peintre vécut dix ans dans cette maison."/>
          <p:cNvSpPr/>
          <p:nvPr/>
        </p:nvSpPr>
        <p:spPr>
          <a:xfrm>
            <a:off x="1730374" y="443593"/>
            <a:ext cx="6421664" cy="2600779"/>
          </a:xfrm>
          <a:prstGeom prst="rect">
            <a:avLst/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5000">
                <a:solidFill>
                  <a:schemeClr val="accent1">
                    <a:lumOff val="-8000"/>
                  </a:schemeClr>
                </a:solidFill>
              </a:defRPr>
            </a:lvl1pPr>
          </a:lstStyle>
          <a:p>
            <a:pPr/>
            <a:r>
              <a:t>Le peintre vécut dix ans dans cette maison.</a:t>
            </a:r>
          </a:p>
        </p:txBody>
      </p:sp>
      <p:sp>
        <p:nvSpPr>
          <p:cNvPr id="297" name="Passé simple historique"/>
          <p:cNvSpPr/>
          <p:nvPr/>
        </p:nvSpPr>
        <p:spPr>
          <a:xfrm>
            <a:off x="2242453" y="4094456"/>
            <a:ext cx="4807857" cy="2217058"/>
          </a:xfrm>
          <a:prstGeom prst="wedgeEllipseCallout">
            <a:avLst>
              <a:gd name="adj1" fmla="val -17034"/>
              <a:gd name="adj2" fmla="val -121596"/>
            </a:avLst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4200">
                <a:solidFill>
                  <a:schemeClr val="accent3"/>
                </a:solidFill>
              </a:defRPr>
            </a:lvl1pPr>
          </a:lstStyle>
          <a:p>
            <a:pPr/>
            <a:r>
              <a:t>Passé simple historique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8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3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96" grpId="1"/>
      <p:bldP build="whole" bldLvl="1" animBg="1" rev="0" advAuto="0" spid="297" grpId="2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00" name="Quand il monta sur scène, nous applaudîmes."/>
          <p:cNvSpPr/>
          <p:nvPr/>
        </p:nvSpPr>
        <p:spPr>
          <a:xfrm>
            <a:off x="1730374" y="443593"/>
            <a:ext cx="6421664" cy="2600779"/>
          </a:xfrm>
          <a:prstGeom prst="rect">
            <a:avLst/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5000">
                <a:solidFill>
                  <a:schemeClr val="accent1">
                    <a:lumOff val="-8000"/>
                  </a:schemeClr>
                </a:solidFill>
              </a:defRPr>
            </a:lvl1pPr>
          </a:lstStyle>
          <a:p>
            <a:pPr/>
            <a:r>
              <a:t>Quand il monta sur scène, nous applaudîmes.</a:t>
            </a:r>
          </a:p>
        </p:txBody>
      </p:sp>
      <p:sp>
        <p:nvSpPr>
          <p:cNvPr id="301" name="Passé simple successif."/>
          <p:cNvSpPr/>
          <p:nvPr/>
        </p:nvSpPr>
        <p:spPr>
          <a:xfrm>
            <a:off x="2242453" y="4094456"/>
            <a:ext cx="4807857" cy="2217058"/>
          </a:xfrm>
          <a:prstGeom prst="wedgeEllipseCallout">
            <a:avLst>
              <a:gd name="adj1" fmla="val -17034"/>
              <a:gd name="adj2" fmla="val -121596"/>
            </a:avLst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4200">
                <a:solidFill>
                  <a:schemeClr val="accent3"/>
                </a:solidFill>
              </a:defRPr>
            </a:lvl1pPr>
          </a:lstStyle>
          <a:p>
            <a:pPr/>
            <a:r>
              <a:t>Passé simple successif.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8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3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00" grpId="1"/>
      <p:bldP build="whole" bldLvl="1" animBg="1" rev="0" advAuto="0" spid="301" grpId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0" name="vous Lançâtes"/>
          <p:cNvSpPr/>
          <p:nvPr/>
        </p:nvSpPr>
        <p:spPr>
          <a:xfrm>
            <a:off x="1653723" y="2825750"/>
            <a:ext cx="6421665" cy="1338943"/>
          </a:xfrm>
          <a:prstGeom prst="rect">
            <a:avLst/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5000">
                <a:solidFill>
                  <a:schemeClr val="accent1">
                    <a:lumOff val="-8000"/>
                  </a:schemeClr>
                </a:solidFill>
              </a:defRPr>
            </a:lvl1pPr>
          </a:lstStyle>
          <a:p>
            <a:pPr/>
            <a:r>
              <a:t>vous Lançâtes 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0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3" name="Venger + Nous"/>
          <p:cNvSpPr/>
          <p:nvPr/>
        </p:nvSpPr>
        <p:spPr>
          <a:xfrm>
            <a:off x="1653723" y="2825750"/>
            <a:ext cx="6421665" cy="1338943"/>
          </a:xfrm>
          <a:prstGeom prst="rect">
            <a:avLst/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5000">
                <a:solidFill>
                  <a:schemeClr val="accent1">
                    <a:lumOff val="-8000"/>
                  </a:schemeClr>
                </a:solidFill>
              </a:defRPr>
            </a:lvl1pPr>
          </a:lstStyle>
          <a:p>
            <a:pPr/>
            <a:r>
              <a:t>Venger + Nous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3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6" name="Nous vengeâmes."/>
          <p:cNvSpPr/>
          <p:nvPr/>
        </p:nvSpPr>
        <p:spPr>
          <a:xfrm>
            <a:off x="1653723" y="2825750"/>
            <a:ext cx="6421665" cy="1338943"/>
          </a:xfrm>
          <a:prstGeom prst="rect">
            <a:avLst/>
          </a:prstGeom>
          <a:gradFill>
            <a:gsLst>
              <a:gs pos="0">
                <a:srgbClr val="A2E8CA"/>
              </a:gs>
              <a:gs pos="100000">
                <a:schemeClr val="accent5">
                  <a:hueOff val="-92035"/>
                  <a:satOff val="53448"/>
                  <a:lumOff val="12475"/>
                </a:schemeClr>
              </a:gs>
            </a:gsLst>
            <a:lin ang="16200000"/>
          </a:gradFill>
          <a:ln>
            <a:solidFill>
              <a:srgbClr val="A5DCC5"/>
            </a:solidFill>
            <a:bevel/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ctr">
              <a:defRPr sz="5000">
                <a:solidFill>
                  <a:schemeClr val="accent1">
                    <a:lumOff val="-8000"/>
                  </a:schemeClr>
                </a:solidFill>
              </a:defRPr>
            </a:lvl1pPr>
          </a:lstStyle>
          <a:p>
            <a:pPr/>
            <a:r>
              <a:t>Nous vengeâmes.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6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chemeClr val="accent4">
                <a:alpha val="38000"/>
              </a:scheme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 w="25400" cap="flat">
          <a:solidFill>
            <a:schemeClr val="accent1"/>
          </a:solidFill>
          <a:prstDash val="solid"/>
          <a:bevel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49262" rtl="0" fontAlgn="auto" latinLnBrk="0" hangingPunct="0">
          <a:lnSpc>
            <a:spcPct val="93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chemeClr val="accent4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bevel/>
        </a:ln>
        <a:effectLst>
          <a:outerShdw sx="100000" sy="100000" kx="0" ky="0" algn="b" rotWithShape="0" blurRad="38100" dist="20000" dir="5400000">
            <a:schemeClr val="accent4">
              <a:alpha val="38000"/>
            </a:scheme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49262" rtl="0" fontAlgn="auto" latinLnBrk="0" hangingPunct="0">
          <a:lnSpc>
            <a:spcPct val="93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chemeClr val="accent4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chemeClr val="accent4">
                <a:alpha val="38000"/>
              </a:scheme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 w="25400" cap="flat">
          <a:solidFill>
            <a:schemeClr val="accent1"/>
          </a:solidFill>
          <a:prstDash val="solid"/>
          <a:bevel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49262" rtl="0" fontAlgn="auto" latinLnBrk="0" hangingPunct="0">
          <a:lnSpc>
            <a:spcPct val="93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chemeClr val="accent4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bevel/>
        </a:ln>
        <a:effectLst>
          <a:outerShdw sx="100000" sy="100000" kx="0" ky="0" algn="b" rotWithShape="0" blurRad="38100" dist="20000" dir="5400000">
            <a:schemeClr val="accent4">
              <a:alpha val="38000"/>
            </a:scheme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49262" rtl="0" fontAlgn="auto" latinLnBrk="0" hangingPunct="0">
          <a:lnSpc>
            <a:spcPct val="93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chemeClr val="accent4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