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3" name="Shape 13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/>
          <p:nvPr>
            <p:ph type="body" sz="quarter" idx="21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/>
          <p:nvPr>
            <p:ph type="body" sz="quarter" idx="22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pPr/>
            <a:r>
              <a:t>« Saisissez une citation ici. »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812800" y="0"/>
            <a:ext cx="146304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bg>
      <p:bgPr>
        <a:blipFill rotWithShape="1">
          <a:blip r:embed="rId2">
            <a:alphaModFix amt="0"/>
          </a:blip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sous-titre">
    <p:bg>
      <p:bgPr>
        <a:blipFill rotWithShape="1">
          <a:blip r:embed="rId2">
            <a:alphaModFix amt="0"/>
          </a:blip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5" name="Texte niveau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12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00200" y="330200"/>
            <a:ext cx="9779001" cy="65193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21"/>
          </p:nvPr>
        </p:nvSpPr>
        <p:spPr>
          <a:xfrm>
            <a:off x="6642100" y="762000"/>
            <a:ext cx="5494867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21"/>
          </p:nvPr>
        </p:nvSpPr>
        <p:spPr>
          <a:xfrm>
            <a:off x="6718300" y="1054100"/>
            <a:ext cx="5334000" cy="8001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464300" y="5067300"/>
            <a:ext cx="5943600" cy="3962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464300" y="762000"/>
            <a:ext cx="584835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23"/>
          </p:nvPr>
        </p:nvSpPr>
        <p:spPr>
          <a:xfrm>
            <a:off x="723900" y="723900"/>
            <a:ext cx="5638801" cy="845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 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Le sujet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Le sujet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Les amis avec qui j'aimerais aller en vacances cherchent un emploi d'été."/>
          <p:cNvSpPr txBox="1"/>
          <p:nvPr>
            <p:ph type="ctrTitle"/>
          </p:nvPr>
        </p:nvSpPr>
        <p:spPr>
          <a:xfrm>
            <a:off x="1084999" y="2373662"/>
            <a:ext cx="10464801" cy="3645958"/>
          </a:xfrm>
          <a:prstGeom prst="rect">
            <a:avLst/>
          </a:prstGeom>
        </p:spPr>
        <p:txBody>
          <a:bodyPr/>
          <a:lstStyle>
            <a:lvl1pPr defTabSz="479044">
              <a:defRPr sz="6560"/>
            </a:lvl1pPr>
          </a:lstStyle>
          <a:p>
            <a:pPr/>
            <a:r>
              <a:t>Les amis avec qui j'aimerais aller en vacances cherchent un emploi d'été. </a:t>
            </a:r>
          </a:p>
        </p:txBody>
      </p:sp>
      <p:sp>
        <p:nvSpPr>
          <p:cNvPr id="166" name="Ils"/>
          <p:cNvSpPr/>
          <p:nvPr/>
        </p:nvSpPr>
        <p:spPr>
          <a:xfrm>
            <a:off x="884881" y="3042259"/>
            <a:ext cx="10568609" cy="2022606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9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Ils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5" grpId="1"/>
      <p:bldP build="whole" bldLvl="1" animBg="1" rev="0" advAuto="0" spid="166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rminer mes études est devenu ma priorité."/>
          <p:cNvSpPr txBox="1"/>
          <p:nvPr>
            <p:ph type="ctrTitle"/>
          </p:nvPr>
        </p:nvSpPr>
        <p:spPr>
          <a:xfrm>
            <a:off x="1112345" y="2373662"/>
            <a:ext cx="10464801" cy="3645958"/>
          </a:xfrm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/>
            <a:r>
              <a:t>Terminer mes études est devenu ma priorité.</a:t>
            </a:r>
          </a:p>
        </p:txBody>
      </p:sp>
      <p:sp>
        <p:nvSpPr>
          <p:cNvPr id="169" name="Cela"/>
          <p:cNvSpPr/>
          <p:nvPr/>
        </p:nvSpPr>
        <p:spPr>
          <a:xfrm>
            <a:off x="1060441" y="2865851"/>
            <a:ext cx="10568609" cy="202260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9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Cela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9" grpId="2"/>
      <p:bldP build="whole" bldLvl="1" animBg="1" rev="0" advAuto="0" spid="16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⚠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⚠️</a:t>
            </a:r>
          </a:p>
        </p:txBody>
      </p:sp>
      <p:sp>
        <p:nvSpPr>
          <p:cNvPr id="172" name="Le sujet d'un verbe n'est pas toujours placé avant le verbe."/>
          <p:cNvSpPr txBox="1"/>
          <p:nvPr>
            <p:ph type="subTitle" sz="half" idx="1"/>
          </p:nvPr>
        </p:nvSpPr>
        <p:spPr>
          <a:xfrm>
            <a:off x="1270000" y="3186600"/>
            <a:ext cx="10464800" cy="4828202"/>
          </a:xfrm>
          <a:prstGeom prst="rect">
            <a:avLst/>
          </a:prstGeom>
        </p:spPr>
        <p:txBody>
          <a:bodyPr/>
          <a:lstStyle>
            <a:lvl1pPr>
              <a:defRPr sz="5200"/>
            </a:lvl1pPr>
          </a:lstStyle>
          <a:p>
            <a:pPr/>
            <a:r>
              <a:t>Le sujet d'un verbe n'est pas toujours placé avant le verbe.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om lit une pièce de Molière."/>
          <p:cNvSpPr/>
          <p:nvPr/>
        </p:nvSpPr>
        <p:spPr>
          <a:xfrm>
            <a:off x="1141362" y="391380"/>
            <a:ext cx="10722074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Tom lit une pièce de Molière. </a:t>
            </a:r>
          </a:p>
        </p:txBody>
      </p:sp>
      <p:sp>
        <p:nvSpPr>
          <p:cNvPr id="175" name="Tom lit une pièce de Molière."/>
          <p:cNvSpPr/>
          <p:nvPr/>
        </p:nvSpPr>
        <p:spPr>
          <a:xfrm>
            <a:off x="1141363" y="391380"/>
            <a:ext cx="10722073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Tom</a:t>
            </a:r>
            <a:r>
              <a:t> </a:t>
            </a:r>
            <a:r>
              <a:rPr u="sng"/>
              <a:t>lit</a:t>
            </a:r>
            <a:r>
              <a:t> une pièce de Molière. </a:t>
            </a:r>
          </a:p>
        </p:txBody>
      </p:sp>
      <p:sp>
        <p:nvSpPr>
          <p:cNvPr id="176" name="&quot;Oups'!&quot; dit-il."/>
          <p:cNvSpPr/>
          <p:nvPr/>
        </p:nvSpPr>
        <p:spPr>
          <a:xfrm>
            <a:off x="1141363" y="2570366"/>
            <a:ext cx="10722073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"Oups'!" dit-il.</a:t>
            </a:r>
          </a:p>
        </p:txBody>
      </p:sp>
      <p:sp>
        <p:nvSpPr>
          <p:cNvPr id="177" name="&quot;Oups'!&quot; dit-il."/>
          <p:cNvSpPr/>
          <p:nvPr/>
        </p:nvSpPr>
        <p:spPr>
          <a:xfrm>
            <a:off x="1141362" y="2570366"/>
            <a:ext cx="10722074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pPr>
            <a:r>
              <a:t>"Oups'!" </a:t>
            </a:r>
            <a:r>
              <a:rPr u="sng"/>
              <a:t>dit</a:t>
            </a:r>
            <a:r>
              <a:t>-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il</a:t>
            </a:r>
            <a:r>
              <a:t>.</a:t>
            </a:r>
          </a:p>
        </p:txBody>
      </p:sp>
      <p:sp>
        <p:nvSpPr>
          <p:cNvPr id="178" name="Vient-il demain?"/>
          <p:cNvSpPr/>
          <p:nvPr/>
        </p:nvSpPr>
        <p:spPr>
          <a:xfrm>
            <a:off x="1141363" y="4749352"/>
            <a:ext cx="10722073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Vient-il demain?</a:t>
            </a:r>
          </a:p>
        </p:txBody>
      </p:sp>
      <p:sp>
        <p:nvSpPr>
          <p:cNvPr id="179" name="Vient-il demain?"/>
          <p:cNvSpPr/>
          <p:nvPr/>
        </p:nvSpPr>
        <p:spPr>
          <a:xfrm>
            <a:off x="1141363" y="4749352"/>
            <a:ext cx="10722074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pPr>
            <a:r>
              <a:rPr u="sng"/>
              <a:t>Vient</a:t>
            </a:r>
            <a:r>
              <a:t>-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il</a:t>
            </a:r>
            <a:r>
              <a:t> demain?</a:t>
            </a:r>
          </a:p>
        </p:txBody>
      </p:sp>
      <p:sp>
        <p:nvSpPr>
          <p:cNvPr id="180" name="Dans le ciel brillaient les étoiles ."/>
          <p:cNvSpPr/>
          <p:nvPr/>
        </p:nvSpPr>
        <p:spPr>
          <a:xfrm>
            <a:off x="1141362" y="6742866"/>
            <a:ext cx="10722074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Dans le ciel brillaient les étoiles .</a:t>
            </a:r>
          </a:p>
        </p:txBody>
      </p:sp>
      <p:sp>
        <p:nvSpPr>
          <p:cNvPr id="181" name="Dans le ciel brillaient les étoiles ."/>
          <p:cNvSpPr/>
          <p:nvPr/>
        </p:nvSpPr>
        <p:spPr>
          <a:xfrm>
            <a:off x="1141362" y="6742866"/>
            <a:ext cx="10722074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pPr>
            <a:r>
              <a:t>Dans le ciel </a:t>
            </a:r>
            <a:r>
              <a:rPr u="sng"/>
              <a:t>brillaient</a:t>
            </a:r>
            <a:r>
              <a:t>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les étoiles 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7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8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2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8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2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8" presetID="2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8" presetID="2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42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5" grpId="2"/>
      <p:bldP build="whole" bldLvl="1" animBg="1" rev="0" advAuto="0" spid="177" grpId="4"/>
      <p:bldP build="whole" bldLvl="1" animBg="1" rev="0" advAuto="0" spid="176" grpId="3"/>
      <p:bldP build="whole" bldLvl="1" animBg="1" rev="0" advAuto="0" spid="174" grpId="1"/>
      <p:bldP build="whole" bldLvl="1" animBg="1" rev="0" advAuto="0" spid="178" grpId="5"/>
      <p:bldP build="whole" bldLvl="1" animBg="1" rev="0" advAuto="0" spid="180" grpId="7"/>
      <p:bldP build="whole" bldLvl="1" animBg="1" rev="0" advAuto="0" spid="179" grpId="6"/>
      <p:bldP build="whole" bldLvl="1" animBg="1" rev="0" advAuto="0" spid="181" grpId="8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&quot;Oups'!&quot; dit-il."/>
          <p:cNvSpPr/>
          <p:nvPr/>
        </p:nvSpPr>
        <p:spPr>
          <a:xfrm>
            <a:off x="963563" y="411366"/>
            <a:ext cx="10722073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"Oups'!" dit-il.</a:t>
            </a:r>
          </a:p>
        </p:txBody>
      </p:sp>
      <p:sp>
        <p:nvSpPr>
          <p:cNvPr id="184" name="Sujet inversé dans le dialogue, pour indiquer qui parle."/>
          <p:cNvSpPr/>
          <p:nvPr/>
        </p:nvSpPr>
        <p:spPr>
          <a:xfrm>
            <a:off x="963562" y="411366"/>
            <a:ext cx="10722074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Sujet inversé dans le dialogue, pour indiquer qui parle.</a:t>
            </a:r>
          </a:p>
        </p:txBody>
      </p:sp>
      <p:sp>
        <p:nvSpPr>
          <p:cNvPr id="185" name="Vient-il demain?"/>
          <p:cNvSpPr/>
          <p:nvPr/>
        </p:nvSpPr>
        <p:spPr>
          <a:xfrm>
            <a:off x="963562" y="3577116"/>
            <a:ext cx="9096474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Vient-il demain?</a:t>
            </a:r>
          </a:p>
        </p:txBody>
      </p:sp>
      <p:sp>
        <p:nvSpPr>
          <p:cNvPr id="186" name="Sujet inversé dans les phrases interrogatives?"/>
          <p:cNvSpPr/>
          <p:nvPr/>
        </p:nvSpPr>
        <p:spPr>
          <a:xfrm>
            <a:off x="963563" y="3577116"/>
            <a:ext cx="10722073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Sujet inversé dans les phrases interrogatives?</a:t>
            </a:r>
          </a:p>
        </p:txBody>
      </p:sp>
      <p:sp>
        <p:nvSpPr>
          <p:cNvPr id="187" name="Dans le ciel brillaient les étoiles ."/>
          <p:cNvSpPr/>
          <p:nvPr/>
        </p:nvSpPr>
        <p:spPr>
          <a:xfrm>
            <a:off x="1141362" y="6742866"/>
            <a:ext cx="10722074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Dans le ciel brillaient les étoiles .</a:t>
            </a:r>
          </a:p>
        </p:txBody>
      </p:sp>
      <p:sp>
        <p:nvSpPr>
          <p:cNvPr id="188" name="Sujet inversé dans les phrases commençant par un complément circonstanciel. Seul cas non obligatoire."/>
          <p:cNvSpPr/>
          <p:nvPr/>
        </p:nvSpPr>
        <p:spPr>
          <a:xfrm>
            <a:off x="1141362" y="5480639"/>
            <a:ext cx="10722074" cy="3802229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55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Sujet inversé dans les phrases commençant par un complément circonstanciel. Seul cas non obligatoire.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7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8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2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7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8" presetID="2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2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2"/>
      <p:bldP build="whole" bldLvl="1" animBg="1" rev="0" advAuto="0" spid="186" grpId="4"/>
      <p:bldP build="whole" bldLvl="1" animBg="1" rev="0" advAuto="0" spid="187" grpId="5"/>
      <p:bldP build="whole" bldLvl="1" animBg="1" rev="0" advAuto="0" spid="185" grpId="3"/>
      <p:bldP build="whole" bldLvl="1" animBg="1" rev="0" advAuto="0" spid="183" grpId="1"/>
      <p:bldP build="whole" bldLvl="1" animBg="1" rev="0" advAuto="0" spid="188" grpId="6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191" name="Quel livre lis-tu?"/>
          <p:cNvSpPr txBox="1"/>
          <p:nvPr>
            <p:ph type="subTitle" sz="half" idx="1"/>
          </p:nvPr>
        </p:nvSpPr>
        <p:spPr>
          <a:xfrm>
            <a:off x="1270000" y="3186600"/>
            <a:ext cx="10464800" cy="4828202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Quel livre lis-tu?</a:t>
            </a:r>
          </a:p>
        </p:txBody>
      </p:sp>
      <p:sp>
        <p:nvSpPr>
          <p:cNvPr id="192" name="Quel livre lis-tu?"/>
          <p:cNvSpPr/>
          <p:nvPr/>
        </p:nvSpPr>
        <p:spPr>
          <a:xfrm>
            <a:off x="2019298" y="3289300"/>
            <a:ext cx="9575804" cy="1905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9000"/>
            </a:pPr>
            <a:r>
              <a:t>Quel livre lis-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tu</a:t>
            </a:r>
            <a:r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2" grpId="2"/>
      <p:bldP build="whole" bldLvl="1" animBg="1" rev="0" advAuto="0" spid="191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195" name="Depuis plusieurs jours règne une ambiance de fête."/>
          <p:cNvSpPr txBox="1"/>
          <p:nvPr>
            <p:ph type="subTitle" sz="half" idx="1"/>
          </p:nvPr>
        </p:nvSpPr>
        <p:spPr>
          <a:xfrm>
            <a:off x="1270000" y="3186600"/>
            <a:ext cx="10464800" cy="4828202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Depuis plusieurs jours règne une ambiance de fête.</a:t>
            </a:r>
          </a:p>
        </p:txBody>
      </p:sp>
      <p:sp>
        <p:nvSpPr>
          <p:cNvPr id="196" name="Depuis plusieurs jours règne une ambiance de fête."/>
          <p:cNvSpPr/>
          <p:nvPr/>
        </p:nvSpPr>
        <p:spPr>
          <a:xfrm>
            <a:off x="1714499" y="3187701"/>
            <a:ext cx="9575800" cy="5708044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9000"/>
            </a:pPr>
            <a:r>
              <a:t>Depuis plusieurs jours règne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une ambiance de fête</a:t>
            </a:r>
            <a:r>
              <a:t>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6" grpId="2"/>
      <p:bldP build="whole" bldLvl="1" animBg="1" rev="0" advAuto="0" spid="19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199" name="Au loin se faisait entendre le tonnerre."/>
          <p:cNvSpPr txBox="1"/>
          <p:nvPr>
            <p:ph type="subTitle" sz="half" idx="1"/>
          </p:nvPr>
        </p:nvSpPr>
        <p:spPr>
          <a:xfrm>
            <a:off x="1270000" y="3186600"/>
            <a:ext cx="10464800" cy="4828202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Au loin se faisait entendre le tonnerre.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202" name="Au loin se faisait entendre le tonnerre."/>
          <p:cNvSpPr txBox="1"/>
          <p:nvPr>
            <p:ph type="subTitle" sz="half" idx="1"/>
          </p:nvPr>
        </p:nvSpPr>
        <p:spPr>
          <a:xfrm>
            <a:off x="1270000" y="3186600"/>
            <a:ext cx="10464800" cy="4828202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Au loin se faisait entendre le tonnerre.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205" name="&quot;Vite!&quot; s'écria Tom."/>
          <p:cNvSpPr txBox="1"/>
          <p:nvPr>
            <p:ph type="subTitle" sz="half" idx="1"/>
          </p:nvPr>
        </p:nvSpPr>
        <p:spPr>
          <a:xfrm>
            <a:off x="1270000" y="3186600"/>
            <a:ext cx="10464800" cy="4828202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"Vite!" s'écria Tom.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Définition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Définition</a:t>
            </a:r>
          </a:p>
        </p:txBody>
      </p:sp>
      <p:sp>
        <p:nvSpPr>
          <p:cNvPr id="138" name="Le sujet d'un verbe est l'être ou la chose qui accomplit l'action ou qui subit l'état exprimé par le verbe."/>
          <p:cNvSpPr txBox="1"/>
          <p:nvPr>
            <p:ph type="subTitle" sz="half" idx="1"/>
          </p:nvPr>
        </p:nvSpPr>
        <p:spPr>
          <a:xfrm>
            <a:off x="1270000" y="3186600"/>
            <a:ext cx="10464800" cy="4828202"/>
          </a:xfrm>
          <a:prstGeom prst="rect">
            <a:avLst/>
          </a:prstGeom>
        </p:spPr>
        <p:txBody>
          <a:bodyPr/>
          <a:lstStyle>
            <a:lvl1pPr>
              <a:defRPr sz="5200"/>
            </a:lvl1pPr>
          </a:lstStyle>
          <a:p>
            <a:pPr/>
            <a:r>
              <a:t>Le sujet d'un verbe est l'être ou la chose qui accomplit l'action ou qui subit l'état exprimé par le verbe.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208" name="Peut-être pourrais-tu venir."/>
          <p:cNvSpPr txBox="1"/>
          <p:nvPr>
            <p:ph type="subTitle" sz="half" idx="1"/>
          </p:nvPr>
        </p:nvSpPr>
        <p:spPr>
          <a:xfrm>
            <a:off x="1270000" y="3186600"/>
            <a:ext cx="10464800" cy="4828202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Peut-être pourrais-tu venir.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Les natures du sujet"/>
          <p:cNvSpPr txBox="1"/>
          <p:nvPr>
            <p:ph type="ctrTitle"/>
          </p:nvPr>
        </p:nvSpPr>
        <p:spPr>
          <a:xfrm>
            <a:off x="1270000" y="2222975"/>
            <a:ext cx="10464800" cy="2632857"/>
          </a:xfrm>
          <a:prstGeom prst="rect">
            <a:avLst/>
          </a:prstGeom>
        </p:spPr>
        <p:txBody>
          <a:bodyPr/>
          <a:lstStyle/>
          <a:p>
            <a:pPr/>
            <a:r>
              <a:t>Les natures du sujet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Un nom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Un nom</a:t>
            </a:r>
          </a:p>
        </p:txBody>
      </p:sp>
      <p:sp>
        <p:nvSpPr>
          <p:cNvPr id="213" name="Tom lit la Leçon."/>
          <p:cNvSpPr txBox="1"/>
          <p:nvPr/>
        </p:nvSpPr>
        <p:spPr>
          <a:xfrm>
            <a:off x="1270000" y="2991414"/>
            <a:ext cx="10464800" cy="2159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>
              <a:defRPr sz="8700"/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Tom</a:t>
            </a:r>
            <a:r>
              <a:t> lit la Leçon.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3" grpId="2"/>
      <p:bldP build="whole" bldLvl="1" animBg="1" rev="0" advAuto="0" spid="21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Un Pronom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Un Pronom</a:t>
            </a:r>
          </a:p>
        </p:txBody>
      </p:sp>
      <p:sp>
        <p:nvSpPr>
          <p:cNvPr id="216" name="Il lit la Leçon."/>
          <p:cNvSpPr txBox="1"/>
          <p:nvPr/>
        </p:nvSpPr>
        <p:spPr>
          <a:xfrm>
            <a:off x="1270000" y="2991414"/>
            <a:ext cx="10464800" cy="2159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>
              <a:defRPr sz="8700"/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Il</a:t>
            </a:r>
            <a:r>
              <a:t> lit la Leçon.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5" grpId="1"/>
      <p:bldP build="whole" bldLvl="1" animBg="1" rev="0" advAuto="0" spid="216" grpId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Un Groupe nominal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Un Groupe nominal</a:t>
            </a:r>
          </a:p>
        </p:txBody>
      </p:sp>
      <p:sp>
        <p:nvSpPr>
          <p:cNvPr id="219" name="L'élève  lit la Leçon."/>
          <p:cNvSpPr txBox="1"/>
          <p:nvPr/>
        </p:nvSpPr>
        <p:spPr>
          <a:xfrm>
            <a:off x="1270000" y="2991414"/>
            <a:ext cx="10464800" cy="2159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>
              <a:defRPr sz="8700"/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L'élève </a:t>
            </a:r>
            <a:r>
              <a:t> lit la Leçon.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8" grpId="1"/>
      <p:bldP build="whole" bldLvl="1" animBg="1" rev="0" advAuto="0" spid="219" grpId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Un Verbe à l'infinitif Ou un groupe infinitif"/>
          <p:cNvSpPr txBox="1"/>
          <p:nvPr>
            <p:ph type="ctrTitle"/>
          </p:nvPr>
        </p:nvSpPr>
        <p:spPr>
          <a:xfrm>
            <a:off x="1270000" y="1029175"/>
            <a:ext cx="10464800" cy="1972457"/>
          </a:xfrm>
          <a:prstGeom prst="rect">
            <a:avLst/>
          </a:prstGeom>
        </p:spPr>
        <p:txBody>
          <a:bodyPr/>
          <a:lstStyle>
            <a:lvl1pPr defTabSz="449833">
              <a:defRPr sz="6160"/>
            </a:lvl1pPr>
          </a:lstStyle>
          <a:p>
            <a:pPr/>
            <a:r>
              <a:t>Un Verbe à l'infinitif Ou un groupe infinitif</a:t>
            </a:r>
          </a:p>
        </p:txBody>
      </p:sp>
      <p:sp>
        <p:nvSpPr>
          <p:cNvPr id="222" name="Apprendre est difficile parfois."/>
          <p:cNvSpPr txBox="1"/>
          <p:nvPr/>
        </p:nvSpPr>
        <p:spPr>
          <a:xfrm>
            <a:off x="1270000" y="3575614"/>
            <a:ext cx="10464800" cy="2159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 defTabSz="449833">
              <a:defRPr sz="6699"/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Apprendre </a:t>
            </a:r>
            <a:r>
              <a:t>est difficile parfois.</a:t>
            </a:r>
          </a:p>
        </p:txBody>
      </p:sp>
      <p:sp>
        <p:nvSpPr>
          <p:cNvPr id="223" name="Apprendre une leçon est difficile parfois."/>
          <p:cNvSpPr txBox="1"/>
          <p:nvPr/>
        </p:nvSpPr>
        <p:spPr>
          <a:xfrm>
            <a:off x="1447800" y="6514653"/>
            <a:ext cx="10464800" cy="2159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 defTabSz="449833">
              <a:defRPr sz="6699"/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Apprendre une leçon </a:t>
            </a:r>
            <a:r>
              <a:t>est difficile parfois.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7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1" grpId="1"/>
      <p:bldP build="whole" bldLvl="1" animBg="1" rev="0" advAuto="0" spid="222" grpId="2"/>
      <p:bldP build="whole" bldLvl="1" animBg="1" rev="0" advAuto="0" spid="223" grpId="3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Une proposition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Une proposition</a:t>
            </a:r>
          </a:p>
        </p:txBody>
      </p:sp>
      <p:sp>
        <p:nvSpPr>
          <p:cNvPr id="226" name="Que tu sois en retard  ne me surprend pas"/>
          <p:cNvSpPr txBox="1"/>
          <p:nvPr/>
        </p:nvSpPr>
        <p:spPr>
          <a:xfrm>
            <a:off x="1270000" y="2991414"/>
            <a:ext cx="10464800" cy="2159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 defTabSz="449833">
              <a:defRPr sz="6699"/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Que tu sois en retard </a:t>
            </a:r>
            <a:r>
              <a:t> ne me surprend pas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6" grpId="2"/>
      <p:bldP build="whole" bldLvl="1" animBg="1" rev="0" advAuto="0" spid="225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229" name="Pourquoi ris-tu?"/>
          <p:cNvSpPr txBox="1"/>
          <p:nvPr>
            <p:ph type="subTitle" sz="half" idx="1"/>
          </p:nvPr>
        </p:nvSpPr>
        <p:spPr>
          <a:xfrm>
            <a:off x="1549400" y="2983400"/>
            <a:ext cx="10464800" cy="4828202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Pourquoi ris-tu?</a:t>
            </a:r>
          </a:p>
        </p:txBody>
      </p:sp>
      <p:sp>
        <p:nvSpPr>
          <p:cNvPr id="230" name="Tu…"/>
          <p:cNvSpPr/>
          <p:nvPr/>
        </p:nvSpPr>
        <p:spPr>
          <a:xfrm>
            <a:off x="1358900" y="2616200"/>
            <a:ext cx="10845800" cy="45212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9000"/>
            </a:pPr>
            <a:r>
              <a:t>Tu</a:t>
            </a:r>
          </a:p>
          <a:p>
            <a:pPr>
              <a:defRPr sz="9000">
                <a:solidFill>
                  <a:schemeClr val="accent2">
                    <a:hueOff val="-1342298"/>
                    <a:satOff val="-4651"/>
                    <a:lumOff val="19617"/>
                  </a:schemeClr>
                </a:solidFill>
              </a:defRPr>
            </a:pPr>
            <a:r>
              <a:t>Pronom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9" grpId="1"/>
      <p:bldP build="whole" bldLvl="1" animBg="1" rev="0" advAuto="0" spid="230" grpId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233" name="Plusieurs routes ont été coupées."/>
          <p:cNvSpPr txBox="1"/>
          <p:nvPr>
            <p:ph type="subTitle" sz="half" idx="1"/>
          </p:nvPr>
        </p:nvSpPr>
        <p:spPr>
          <a:xfrm>
            <a:off x="1549400" y="2983400"/>
            <a:ext cx="10464800" cy="4828202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Plusieurs routes ont été coupées.</a:t>
            </a:r>
          </a:p>
        </p:txBody>
      </p:sp>
      <p:sp>
        <p:nvSpPr>
          <p:cNvPr id="234" name="Plusieurs routes…"/>
          <p:cNvSpPr/>
          <p:nvPr/>
        </p:nvSpPr>
        <p:spPr>
          <a:xfrm>
            <a:off x="1358900" y="2794000"/>
            <a:ext cx="10845800" cy="45212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9000"/>
            </a:pPr>
            <a:r>
              <a:t>Plusieurs routes</a:t>
            </a:r>
          </a:p>
          <a:p>
            <a:pPr>
              <a:defRPr sz="9000"/>
            </a:pPr>
          </a:p>
          <a:p>
            <a:pPr>
              <a:defRPr sz="9000">
                <a:solidFill>
                  <a:schemeClr val="accent2">
                    <a:hueOff val="-1342298"/>
                    <a:satOff val="-4651"/>
                    <a:lumOff val="19617"/>
                  </a:schemeClr>
                </a:solidFill>
              </a:defRPr>
            </a:pPr>
            <a:r>
              <a:t>Groupe nominal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4" grpId="2"/>
      <p:bldP build="whole" bldLvl="1" animBg="1" rev="0" advAuto="0" spid="233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237" name="&quot;Voilà toute l'histoire.&quot; soupira-t-elle."/>
          <p:cNvSpPr txBox="1"/>
          <p:nvPr>
            <p:ph type="subTitle" sz="half" idx="1"/>
          </p:nvPr>
        </p:nvSpPr>
        <p:spPr>
          <a:xfrm>
            <a:off x="1549400" y="2983400"/>
            <a:ext cx="10464800" cy="4828202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"Voilà toute l'histoire." soupira-t-elle.</a:t>
            </a:r>
          </a:p>
        </p:txBody>
      </p:sp>
      <p:sp>
        <p:nvSpPr>
          <p:cNvPr id="238" name="Elle…"/>
          <p:cNvSpPr/>
          <p:nvPr/>
        </p:nvSpPr>
        <p:spPr>
          <a:xfrm>
            <a:off x="1358900" y="2946400"/>
            <a:ext cx="10845800" cy="45212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9000"/>
            </a:pPr>
            <a:r>
              <a:t>Elle</a:t>
            </a:r>
          </a:p>
          <a:p>
            <a:pPr>
              <a:defRPr sz="9000">
                <a:solidFill>
                  <a:schemeClr val="accent2">
                    <a:hueOff val="-1342298"/>
                    <a:satOff val="-4651"/>
                    <a:lumOff val="19617"/>
                  </a:schemeClr>
                </a:solidFill>
              </a:defRPr>
            </a:pPr>
            <a:r>
              <a:t>Pronom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8" grpId="2"/>
      <p:bldP build="whole" bldLvl="1" animBg="1" rev="0" advAuto="0" spid="23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Les élèves  jouent dehors."/>
          <p:cNvSpPr/>
          <p:nvPr/>
        </p:nvSpPr>
        <p:spPr>
          <a:xfrm>
            <a:off x="1910383" y="1746680"/>
            <a:ext cx="9671334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5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Les élèves </a:t>
            </a:r>
            <a:r>
              <a:t> jouent dehors.</a:t>
            </a:r>
          </a:p>
        </p:txBody>
      </p:sp>
      <p:sp>
        <p:nvSpPr>
          <p:cNvPr id="141" name="Les élèves  sont fatigués ."/>
          <p:cNvSpPr/>
          <p:nvPr/>
        </p:nvSpPr>
        <p:spPr>
          <a:xfrm>
            <a:off x="2123578" y="6426886"/>
            <a:ext cx="9244948" cy="1905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54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Les élèves</a:t>
            </a:r>
            <a:r>
              <a:t>  sont fatigués .</a:t>
            </a:r>
          </a:p>
        </p:txBody>
      </p:sp>
      <p:sp>
        <p:nvSpPr>
          <p:cNvPr id="142" name="Les élèves font l'action de jouer"/>
          <p:cNvSpPr/>
          <p:nvPr/>
        </p:nvSpPr>
        <p:spPr>
          <a:xfrm>
            <a:off x="4266854" y="201072"/>
            <a:ext cx="5613193" cy="1549223"/>
          </a:xfrm>
          <a:prstGeom prst="wedgeEllipseCallout">
            <a:avLst>
              <a:gd name="adj1" fmla="val -42110"/>
              <a:gd name="adj2" fmla="val 81795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1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Les élèves font l'action de jouer</a:t>
            </a:r>
          </a:p>
        </p:txBody>
      </p:sp>
      <p:sp>
        <p:nvSpPr>
          <p:cNvPr id="143" name="Les élèves sont dans l'état d'être fatigués"/>
          <p:cNvSpPr/>
          <p:nvPr/>
        </p:nvSpPr>
        <p:spPr>
          <a:xfrm>
            <a:off x="4538619" y="4009488"/>
            <a:ext cx="5613192" cy="1929925"/>
          </a:xfrm>
          <a:prstGeom prst="wedgeEllipseCallout">
            <a:avLst>
              <a:gd name="adj1" fmla="val -30173"/>
              <a:gd name="adj2" fmla="val 100773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1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Les élèves sont dans l'état d'être fatigués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32" presetID="23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8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32" presetID="23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0" grpId="1"/>
      <p:bldP build="whole" bldLvl="1" animBg="1" rev="0" advAuto="0" spid="142" grpId="2"/>
      <p:bldP build="whole" bldLvl="1" animBg="1" rev="0" advAuto="0" spid="141" grpId="3"/>
      <p:bldP build="whole" bldLvl="1" animBg="1" rev="0" advAuto="0" spid="143" grpId="4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241" name="Sur la table se trouvaient de nombreux objets."/>
          <p:cNvSpPr txBox="1"/>
          <p:nvPr>
            <p:ph type="subTitle" sz="half" idx="1"/>
          </p:nvPr>
        </p:nvSpPr>
        <p:spPr>
          <a:xfrm>
            <a:off x="1549400" y="2983400"/>
            <a:ext cx="10464800" cy="4828202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Sur la table se trouvaient de nombreux objets.</a:t>
            </a:r>
          </a:p>
        </p:txBody>
      </p:sp>
      <p:sp>
        <p:nvSpPr>
          <p:cNvPr id="242" name="De nombreux objets…"/>
          <p:cNvSpPr/>
          <p:nvPr/>
        </p:nvSpPr>
        <p:spPr>
          <a:xfrm>
            <a:off x="1358900" y="3136901"/>
            <a:ext cx="10845800" cy="45212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9000"/>
            </a:pPr>
            <a:r>
              <a:t>De nombreux objets</a:t>
            </a:r>
          </a:p>
          <a:p>
            <a:pPr>
              <a:defRPr sz="9000"/>
            </a:pPr>
          </a:p>
          <a:p>
            <a:pPr>
              <a:defRPr sz="9000">
                <a:solidFill>
                  <a:schemeClr val="accent2">
                    <a:hueOff val="-1342298"/>
                    <a:satOff val="-4651"/>
                    <a:lumOff val="19617"/>
                  </a:schemeClr>
                </a:solidFill>
              </a:defRPr>
            </a:pPr>
            <a:r>
              <a:t>Groupe nominal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1" grpId="1"/>
      <p:bldP build="whole" bldLvl="1" animBg="1" rev="0" advAuto="0" spid="242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245" name="Autour de la table était assis tous les membres de cette prestigieuse famille."/>
          <p:cNvSpPr txBox="1"/>
          <p:nvPr>
            <p:ph type="subTitle" idx="1"/>
          </p:nvPr>
        </p:nvSpPr>
        <p:spPr>
          <a:xfrm>
            <a:off x="1549400" y="2983400"/>
            <a:ext cx="10464800" cy="6225202"/>
          </a:xfrm>
          <a:prstGeom prst="rect">
            <a:avLst/>
          </a:prstGeom>
        </p:spPr>
        <p:txBody>
          <a:bodyPr/>
          <a:lstStyle>
            <a:lvl1pPr defTabSz="519937">
              <a:defRPr sz="8010"/>
            </a:lvl1pPr>
          </a:lstStyle>
          <a:p>
            <a:pPr/>
            <a:r>
              <a:t>Autour de la table était assis tous les membres de cette prestigieuse famille.</a:t>
            </a:r>
          </a:p>
        </p:txBody>
      </p:sp>
      <p:sp>
        <p:nvSpPr>
          <p:cNvPr id="246" name="tous les membres de cette prestigieuse famille.…"/>
          <p:cNvSpPr/>
          <p:nvPr/>
        </p:nvSpPr>
        <p:spPr>
          <a:xfrm>
            <a:off x="1333500" y="2590800"/>
            <a:ext cx="11252200" cy="66294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9000"/>
            </a:pPr>
            <a:r>
              <a:t>tous les membres de cette prestigieuse famille.</a:t>
            </a:r>
          </a:p>
          <a:p>
            <a:pPr>
              <a:defRPr sz="9000">
                <a:solidFill>
                  <a:schemeClr val="accent2">
                    <a:hueOff val="-1342298"/>
                    <a:satOff val="-4651"/>
                    <a:lumOff val="19617"/>
                  </a:schemeClr>
                </a:solidFill>
              </a:defRPr>
            </a:pPr>
            <a:r>
              <a:t>GN</a:t>
            </a:r>
          </a:p>
          <a:p>
            <a:pPr>
              <a:defRPr sz="9000"/>
            </a:pPr>
            <a:r>
              <a:t>Groupe nominal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5" grpId="1"/>
      <p:bldP build="whole" bldLvl="1" animBg="1" rev="0" advAuto="0" spid="246" grpId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249" name="Ils écossaient les pois, pelaient les pommes et jetaient les épluchures auxquelles se mêlaient le duvet des volailles."/>
          <p:cNvSpPr txBox="1"/>
          <p:nvPr>
            <p:ph type="subTitle" idx="1"/>
          </p:nvPr>
        </p:nvSpPr>
        <p:spPr>
          <a:xfrm>
            <a:off x="1016000" y="2780200"/>
            <a:ext cx="10464800" cy="7292003"/>
          </a:xfrm>
          <a:prstGeom prst="rect">
            <a:avLst/>
          </a:prstGeom>
        </p:spPr>
        <p:txBody>
          <a:bodyPr/>
          <a:lstStyle>
            <a:lvl1pPr defTabSz="508254">
              <a:defRPr sz="7830"/>
            </a:lvl1pPr>
          </a:lstStyle>
          <a:p>
            <a:pPr/>
            <a:r>
              <a:t>Ils écossaient les pois, pelaient les pommes et jetaient les épluchures auxquelles se mêlaient le duvet des volailles.</a:t>
            </a:r>
          </a:p>
        </p:txBody>
      </p:sp>
      <p:sp>
        <p:nvSpPr>
          <p:cNvPr id="250" name="Ils…"/>
          <p:cNvSpPr/>
          <p:nvPr/>
        </p:nvSpPr>
        <p:spPr>
          <a:xfrm>
            <a:off x="876300" y="2641600"/>
            <a:ext cx="11252200" cy="66294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9000"/>
            </a:pPr>
            <a:r>
              <a:t>Ils</a:t>
            </a:r>
          </a:p>
          <a:p>
            <a:pPr>
              <a:defRPr sz="9000">
                <a:solidFill>
                  <a:schemeClr val="accent2">
                    <a:hueOff val="-1342298"/>
                    <a:satOff val="-4651"/>
                    <a:lumOff val="19617"/>
                  </a:schemeClr>
                </a:solidFill>
              </a:defRPr>
            </a:pPr>
            <a:r>
              <a:t>Pronom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9" grpId="1"/>
      <p:bldP build="whole" bldLvl="1" animBg="1" rev="0" advAuto="0" spid="250" grpId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253" name="Faire du tapage nocturne est interdit"/>
          <p:cNvSpPr txBox="1"/>
          <p:nvPr>
            <p:ph type="subTitle" idx="1"/>
          </p:nvPr>
        </p:nvSpPr>
        <p:spPr>
          <a:xfrm>
            <a:off x="1549400" y="2424600"/>
            <a:ext cx="10464800" cy="7292003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Faire du tapage nocturne est interdit</a:t>
            </a:r>
          </a:p>
        </p:txBody>
      </p:sp>
      <p:sp>
        <p:nvSpPr>
          <p:cNvPr id="254" name="Faire du tapage nocturne…"/>
          <p:cNvSpPr/>
          <p:nvPr/>
        </p:nvSpPr>
        <p:spPr>
          <a:xfrm>
            <a:off x="1155700" y="2755901"/>
            <a:ext cx="11252200" cy="66294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9000"/>
            </a:pPr>
            <a:r>
              <a:t>Faire du tapage nocturne</a:t>
            </a:r>
          </a:p>
          <a:p>
            <a:pPr>
              <a:defRPr sz="9000">
                <a:solidFill>
                  <a:schemeClr val="accent2">
                    <a:hueOff val="-1342298"/>
                    <a:satOff val="-4651"/>
                    <a:lumOff val="19617"/>
                  </a:schemeClr>
                </a:solidFill>
              </a:defRPr>
            </a:pPr>
            <a:r>
              <a:t>Groupe infinitif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4" grpId="2"/>
      <p:bldP build="whole" bldLvl="1" animBg="1" rev="0" advAuto="0" spid="253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257" name="Cela est vraiment dommage."/>
          <p:cNvSpPr txBox="1"/>
          <p:nvPr>
            <p:ph type="subTitle" idx="1"/>
          </p:nvPr>
        </p:nvSpPr>
        <p:spPr>
          <a:xfrm>
            <a:off x="1549400" y="2424600"/>
            <a:ext cx="10464800" cy="7292003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Cela est vraiment dommage.</a:t>
            </a:r>
          </a:p>
        </p:txBody>
      </p:sp>
      <p:sp>
        <p:nvSpPr>
          <p:cNvPr id="258" name="Cela…"/>
          <p:cNvSpPr/>
          <p:nvPr/>
        </p:nvSpPr>
        <p:spPr>
          <a:xfrm>
            <a:off x="876300" y="2286000"/>
            <a:ext cx="11252200" cy="66294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9000"/>
            </a:pPr>
            <a:r>
              <a:t>Cela</a:t>
            </a:r>
          </a:p>
          <a:p>
            <a:pPr>
              <a:defRPr sz="9000">
                <a:solidFill>
                  <a:schemeClr val="accent2">
                    <a:hueOff val="-1342298"/>
                    <a:satOff val="-4651"/>
                    <a:lumOff val="19617"/>
                  </a:schemeClr>
                </a:solidFill>
              </a:defRPr>
            </a:pPr>
            <a:r>
              <a:t>Pronom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7" grpId="1"/>
      <p:bldP build="whole" bldLvl="1" animBg="1" rev="0" advAuto="0" spid="258" grpId="2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261" name="Sans doute aura-t-il été retardé."/>
          <p:cNvSpPr txBox="1"/>
          <p:nvPr>
            <p:ph type="subTitle" idx="1"/>
          </p:nvPr>
        </p:nvSpPr>
        <p:spPr>
          <a:xfrm>
            <a:off x="1549400" y="2424600"/>
            <a:ext cx="10464800" cy="7292003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Sans doute aura-t-il été retardé. </a:t>
            </a:r>
          </a:p>
        </p:txBody>
      </p:sp>
      <p:sp>
        <p:nvSpPr>
          <p:cNvPr id="262" name="Il…"/>
          <p:cNvSpPr/>
          <p:nvPr/>
        </p:nvSpPr>
        <p:spPr>
          <a:xfrm>
            <a:off x="876300" y="2286000"/>
            <a:ext cx="11252200" cy="66294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9000"/>
            </a:pPr>
            <a:r>
              <a:t>Il</a:t>
            </a:r>
          </a:p>
          <a:p>
            <a:pPr>
              <a:defRPr sz="9000">
                <a:solidFill>
                  <a:schemeClr val="accent2">
                    <a:hueOff val="-1342298"/>
                    <a:satOff val="-4651"/>
                    <a:lumOff val="19617"/>
                  </a:schemeClr>
                </a:solidFill>
              </a:defRPr>
            </a:pPr>
            <a:r>
              <a:t>Pronom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1" grpId="1"/>
      <p:bldP build="whole" bldLvl="1" animBg="1" rev="0" advAuto="0" spid="262" grpId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😏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😏</a:t>
            </a:r>
          </a:p>
        </p:txBody>
      </p:sp>
      <p:sp>
        <p:nvSpPr>
          <p:cNvPr id="265" name="Les arbres qui poussent dans ce jardin sont magnifiques."/>
          <p:cNvSpPr txBox="1"/>
          <p:nvPr>
            <p:ph type="subTitle" idx="1"/>
          </p:nvPr>
        </p:nvSpPr>
        <p:spPr>
          <a:xfrm>
            <a:off x="1549400" y="2424600"/>
            <a:ext cx="10464800" cy="7292003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pPr/>
            <a:r>
              <a:t>Les arbres qui poussent dans ce jardin sont magnifiques.</a:t>
            </a:r>
          </a:p>
        </p:txBody>
      </p:sp>
      <p:sp>
        <p:nvSpPr>
          <p:cNvPr id="266" name="Les arbres qui poussent dans ce jardin…"/>
          <p:cNvSpPr/>
          <p:nvPr/>
        </p:nvSpPr>
        <p:spPr>
          <a:xfrm>
            <a:off x="1155700" y="2755901"/>
            <a:ext cx="11252200" cy="66294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9000"/>
            </a:pPr>
            <a:r>
              <a:t>Les arbres qui poussent dans ce jardin</a:t>
            </a:r>
          </a:p>
          <a:p>
            <a:pPr>
              <a:defRPr sz="9000">
                <a:solidFill>
                  <a:schemeClr val="accent2">
                    <a:hueOff val="-1342298"/>
                    <a:satOff val="-4651"/>
                    <a:lumOff val="19617"/>
                  </a:schemeClr>
                </a:solidFill>
              </a:defRPr>
            </a:pPr>
            <a:r>
              <a:t>Proposition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5" grpId="1"/>
      <p:bldP build="whole" bldLvl="1" animBg="1" rev="0" advAuto="0" spid="266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Définition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Définition</a:t>
            </a:r>
          </a:p>
        </p:txBody>
      </p:sp>
      <p:sp>
        <p:nvSpPr>
          <p:cNvPr id="146" name="Il est obligatoire!"/>
          <p:cNvSpPr txBox="1"/>
          <p:nvPr>
            <p:ph type="subTitle" sz="half" idx="1"/>
          </p:nvPr>
        </p:nvSpPr>
        <p:spPr>
          <a:xfrm>
            <a:off x="1270000" y="3186600"/>
            <a:ext cx="10464800" cy="4828202"/>
          </a:xfrm>
          <a:prstGeom prst="rect">
            <a:avLst/>
          </a:prstGeom>
        </p:spPr>
        <p:txBody>
          <a:bodyPr/>
          <a:lstStyle>
            <a:lvl1pPr>
              <a:defRPr sz="5200"/>
            </a:lvl1pPr>
          </a:lstStyle>
          <a:p>
            <a:pPr/>
            <a:r>
              <a:t>Il est obligatoire!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omment trouver le sujet?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Comment trouver le sujet?</a:t>
            </a:r>
          </a:p>
        </p:txBody>
      </p:sp>
      <p:sp>
        <p:nvSpPr>
          <p:cNvPr id="149" name="1°On doit repérer le verbe conjugué.…"/>
          <p:cNvSpPr txBox="1"/>
          <p:nvPr>
            <p:ph type="subTitle" sz="half" idx="1"/>
          </p:nvPr>
        </p:nvSpPr>
        <p:spPr>
          <a:xfrm>
            <a:off x="1270000" y="3186600"/>
            <a:ext cx="10464800" cy="4828202"/>
          </a:xfrm>
          <a:prstGeom prst="rect">
            <a:avLst/>
          </a:prstGeom>
        </p:spPr>
        <p:txBody>
          <a:bodyPr/>
          <a:lstStyle/>
          <a:p>
            <a:pPr defTabSz="426466">
              <a:defRPr sz="3796"/>
            </a:pPr>
            <a:r>
              <a:t>1°On doit repérer le verbe conjugué.</a:t>
            </a:r>
          </a:p>
          <a:p>
            <a:pPr algn="l" defTabSz="426466">
              <a:defRPr sz="3796"/>
            </a:pPr>
            <a:r>
              <a:t>😀astuce</a:t>
            </a:r>
          </a:p>
          <a:p>
            <a:pPr algn="l" defTabSz="426466">
              <a:defRPr sz="3796"/>
            </a:pPr>
            <a:r>
              <a:t>Pour repérer un verbe conjugué dans une phrase, il faut employer  NE...PAS.</a:t>
            </a:r>
          </a:p>
          <a:p>
            <a:pPr algn="l" defTabSz="426466">
              <a:defRPr sz="3796"/>
            </a:pPr>
          </a:p>
          <a:p>
            <a:pPr algn="l" defTabSz="426466">
              <a:defRPr sz="3796"/>
            </a:pPr>
            <a:r>
              <a:t>SEUL UN VERBE CONJUGUÉ PEUT SE RETROUVER ENCADRÉ PAR CETTE NÉGATION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8" grpId="1"/>
      <p:bldP build="whole" bldLvl="1" animBg="1" rev="0" advAuto="0" spid="149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L'élève lit la leçon.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/>
          <a:p>
            <a:pPr/>
            <a:r>
              <a:t>L'élève lit la leçon.</a:t>
            </a:r>
          </a:p>
        </p:txBody>
      </p:sp>
      <p:sp>
        <p:nvSpPr>
          <p:cNvPr id="152" name="L'élève ne lit pas la Leçon."/>
          <p:cNvSpPr txBox="1"/>
          <p:nvPr/>
        </p:nvSpPr>
        <p:spPr>
          <a:xfrm>
            <a:off x="1270000" y="2991414"/>
            <a:ext cx="10464800" cy="2159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 defTabSz="455675">
              <a:defRPr sz="6786"/>
            </a:pPr>
            <a:r>
              <a:t>L'élève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ne</a:t>
            </a:r>
            <a:r>
              <a:t> lit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pas</a:t>
            </a:r>
            <a:r>
              <a:t> la Leçon.</a:t>
            </a:r>
          </a:p>
        </p:txBody>
      </p:sp>
      <p:sp>
        <p:nvSpPr>
          <p:cNvPr id="153" name="&quot;Lit&quot; est le verbe conjugué."/>
          <p:cNvSpPr/>
          <p:nvPr/>
        </p:nvSpPr>
        <p:spPr>
          <a:xfrm>
            <a:off x="6261741" y="6962349"/>
            <a:ext cx="4608138" cy="2264943"/>
          </a:xfrm>
          <a:prstGeom prst="wedgeEllipseCallout">
            <a:avLst>
              <a:gd name="adj1" fmla="val -43032"/>
              <a:gd name="adj2" fmla="val -109111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hueOff val="321132"/>
                  <a:satOff val="-12043"/>
                  <a:lumOff val="-7113"/>
                </a:schemeClr>
              </a:gs>
            </a:gsLst>
            <a:lin ang="5400000"/>
          </a:gradFill>
          <a:ln w="12700">
            <a:miter lim="400000"/>
          </a:ln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200">
                <a:effectLst>
                  <a:outerShdw sx="100000" sy="100000" kx="0" ky="0" algn="b" rotWithShape="0" blurRad="25400" dist="23998" dir="2700000">
                    <a:srgbClr val="000000">
                      <a:alpha val="31034"/>
                    </a:srgbClr>
                  </a:outerShdw>
                </a:effectLst>
              </a:defRPr>
            </a:lvl1pPr>
          </a:lstStyle>
          <a:p>
            <a:pPr/>
            <a:r>
              <a:t>"Lit" est le verbe conjugué.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32" presetID="23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2" grpId="2"/>
      <p:bldP build="whole" bldLvl="1" animBg="1" rev="0" advAuto="0" spid="153" grpId="3"/>
      <p:bldP build="whole" bldLvl="1" animBg="1" rev="0" advAuto="0" spid="15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2° Après avoir repéré le verbe conjugué, on pose la question:…"/>
          <p:cNvSpPr txBox="1"/>
          <p:nvPr>
            <p:ph type="subTitle" sz="half" idx="1"/>
          </p:nvPr>
        </p:nvSpPr>
        <p:spPr>
          <a:xfrm>
            <a:off x="1270000" y="2462699"/>
            <a:ext cx="10464800" cy="4828202"/>
          </a:xfrm>
          <a:prstGeom prst="rect">
            <a:avLst/>
          </a:prstGeom>
        </p:spPr>
        <p:txBody>
          <a:bodyPr/>
          <a:lstStyle/>
          <a:p>
            <a:pPr>
              <a:defRPr sz="5200"/>
            </a:pPr>
            <a:r>
              <a:t>2° Après avoir repéré le verbe conjugué, on pose la question:</a:t>
            </a:r>
          </a:p>
          <a:p>
            <a:pPr>
              <a:defRPr sz="5200"/>
            </a:pPr>
          </a:p>
          <a:p>
            <a:pPr>
              <a:defRPr sz="5200"/>
            </a:pPr>
            <a:r>
              <a:t>Qui est-ce qui + le verbe conjugué</a:t>
            </a:r>
          </a:p>
          <a:p>
            <a:pPr>
              <a:defRPr sz="5200"/>
            </a:pPr>
            <a:r>
              <a:t>Qu'est-ce qui + le verbe conjugué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L'élève lit la leçon."/>
          <p:cNvSpPr txBox="1"/>
          <p:nvPr>
            <p:ph type="ctrTitle"/>
          </p:nvPr>
        </p:nvSpPr>
        <p:spPr>
          <a:xfrm>
            <a:off x="1163403" y="374367"/>
            <a:ext cx="10464801" cy="1489857"/>
          </a:xfrm>
          <a:prstGeom prst="rect">
            <a:avLst/>
          </a:prstGeom>
        </p:spPr>
        <p:txBody>
          <a:bodyPr/>
          <a:lstStyle/>
          <a:p>
            <a:pPr/>
            <a:r>
              <a:t>L'élève lit la leçon.</a:t>
            </a:r>
          </a:p>
        </p:txBody>
      </p:sp>
      <p:sp>
        <p:nvSpPr>
          <p:cNvPr id="158" name="L'élève ne lit pas la Leçon."/>
          <p:cNvSpPr txBox="1"/>
          <p:nvPr/>
        </p:nvSpPr>
        <p:spPr>
          <a:xfrm>
            <a:off x="767471" y="1971129"/>
            <a:ext cx="10464801" cy="2159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 defTabSz="455675">
              <a:defRPr sz="6786"/>
            </a:pPr>
            <a:r>
              <a:t>L'élève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ne</a:t>
            </a:r>
            <a:r>
              <a:t> lit 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pas</a:t>
            </a:r>
            <a:r>
              <a:t> la Leçon.</a:t>
            </a:r>
          </a:p>
        </p:txBody>
      </p:sp>
      <p:sp>
        <p:nvSpPr>
          <p:cNvPr id="159" name="Qui est-ce qui lit?"/>
          <p:cNvSpPr txBox="1"/>
          <p:nvPr/>
        </p:nvSpPr>
        <p:spPr>
          <a:xfrm>
            <a:off x="767471" y="4002997"/>
            <a:ext cx="10464801" cy="2159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>
            <a:lvl1pPr>
              <a:defRPr sz="8700"/>
            </a:lvl1pPr>
          </a:lstStyle>
          <a:p>
            <a:pPr/>
            <a:r>
              <a:t>Qui est-ce qui lit?</a:t>
            </a:r>
          </a:p>
        </p:txBody>
      </p:sp>
      <p:sp>
        <p:nvSpPr>
          <p:cNvPr id="160" name="&quot;L'élève&quot; est le sujet de la phrase."/>
          <p:cNvSpPr txBox="1"/>
          <p:nvPr/>
        </p:nvSpPr>
        <p:spPr>
          <a:xfrm>
            <a:off x="584735" y="6655930"/>
            <a:ext cx="10464801" cy="21598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>
            <a:lvl1pPr defTabSz="449833">
              <a:defRPr sz="6699"/>
            </a:lvl1pPr>
          </a:lstStyle>
          <a:p>
            <a:pPr/>
            <a:r>
              <a:t>"L'élève" est le sujet de la phrase. 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clickEffect" presetSubtype="8" presetID="2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7" grpId="1"/>
      <p:bldP build="whole" bldLvl="1" animBg="1" rev="0" advAuto="0" spid="159" grpId="3"/>
      <p:bldP build="whole" bldLvl="1" animBg="1" rev="0" advAuto="0" spid="158" grpId="2"/>
      <p:bldP build="whole" bldLvl="1" animBg="1" rev="0" advAuto="0" spid="160" grpId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omment trouver le sujet?"/>
          <p:cNvSpPr txBox="1"/>
          <p:nvPr>
            <p:ph type="ctrTitle"/>
          </p:nvPr>
        </p:nvSpPr>
        <p:spPr>
          <a:xfrm>
            <a:off x="1270000" y="1029175"/>
            <a:ext cx="10464800" cy="1489857"/>
          </a:xfrm>
          <a:prstGeom prst="rect">
            <a:avLst/>
          </a:prstGeom>
        </p:spPr>
        <p:txBody>
          <a:bodyPr/>
          <a:lstStyle>
            <a:lvl1pPr defTabSz="508254">
              <a:defRPr sz="6960"/>
            </a:lvl1pPr>
          </a:lstStyle>
          <a:p>
            <a:pPr/>
            <a:r>
              <a:t>Comment trouver le sujet?</a:t>
            </a:r>
          </a:p>
        </p:txBody>
      </p:sp>
      <p:sp>
        <p:nvSpPr>
          <p:cNvPr id="163" name="On peut le remplacer par un pronom:…"/>
          <p:cNvSpPr txBox="1"/>
          <p:nvPr>
            <p:ph type="subTitle" sz="half" idx="1"/>
          </p:nvPr>
        </p:nvSpPr>
        <p:spPr>
          <a:xfrm>
            <a:off x="1270000" y="3186600"/>
            <a:ext cx="10464800" cy="4828202"/>
          </a:xfrm>
          <a:prstGeom prst="rect">
            <a:avLst/>
          </a:prstGeom>
        </p:spPr>
        <p:txBody>
          <a:bodyPr/>
          <a:lstStyle/>
          <a:p>
            <a:pPr>
              <a:defRPr sz="5200"/>
            </a:pPr>
            <a:r>
              <a:t>On peut le remplacer par un pronom:</a:t>
            </a:r>
          </a:p>
          <a:p>
            <a:pPr>
              <a:defRPr sz="5200"/>
            </a:pPr>
            <a:r>
              <a:t>Il, elle, ils, elles, cela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8" presetID="2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2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3" grpId="2"/>
      <p:bldP build="whole" bldLvl="1" animBg="1" rev="0" advAuto="0" spid="162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2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2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