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03A8D6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50800" cap="flat">
              <a:solidFill>
                <a:srgbClr val="0BA8D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03A8D6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8ABA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008A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ADE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AEAEB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90196"/>
              <a:satOff val="16169"/>
              <a:lumOff val="-19584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12616"/>
              <a:satOff val="21048"/>
              <a:lumOff val="-2941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D238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F7EA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19922"/>
              <a:satOff val="-56679"/>
              <a:lumOff val="-26479"/>
            </a:schemeClr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AEBEB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28106"/>
              <a:satOff val="-38633"/>
              <a:lumOff val="-1788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 b="def" i="def"/>
      <a:tcStyle>
        <a:tcBdr/>
        <a:fill>
          <a:solidFill>
            <a:srgbClr val="BBBBB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8" name="Shape 1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19200" y="1917700"/>
            <a:ext cx="21945600" cy="706628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exte niveau 1…"/>
          <p:cNvSpPr txBox="1"/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Titre de la présentation"/>
          <p:cNvSpPr txBox="1"/>
          <p:nvPr>
            <p:ph type="title" hasCustomPrompt="1"/>
          </p:nvPr>
        </p:nvSpPr>
        <p:spPr>
          <a:xfrm>
            <a:off x="1219200" y="3127375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pc="-220" sz="22000">
                <a:solidFill>
                  <a:srgbClr val="FFFFFF"/>
                </a:solidFill>
              </a:defRPr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bg>
      <p:bgPr>
        <a:solidFill>
          <a:schemeClr val="accent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e niveau 1…"/>
          <p:cNvSpPr txBox="1"/>
          <p:nvPr>
            <p:ph type="body" sz="half" idx="1" hasCustomPrompt="1"/>
          </p:nvPr>
        </p:nvSpPr>
        <p:spPr>
          <a:xfrm>
            <a:off x="1219200" y="4763675"/>
            <a:ext cx="21945600" cy="419288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bg>
      <p:bgPr>
        <a:solidFill>
          <a:srgbClr val="FF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e niveau 1…"/>
          <p:cNvSpPr txBox="1"/>
          <p:nvPr>
            <p:ph type="body" idx="1" hasCustomPrompt="1"/>
          </p:nvPr>
        </p:nvSpPr>
        <p:spPr>
          <a:xfrm>
            <a:off x="1219200" y="2334623"/>
            <a:ext cx="21945600" cy="7612249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6" name="Données clés"/>
          <p:cNvSpPr txBox="1"/>
          <p:nvPr>
            <p:ph type="body" sz="quarter" idx="21" hasCustomPrompt="1"/>
          </p:nvPr>
        </p:nvSpPr>
        <p:spPr>
          <a:xfrm>
            <a:off x="1219200" y="9779000"/>
            <a:ext cx="21945599" cy="6299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0"/>
              </a:spcBef>
              <a:buClrTx/>
              <a:buSzTx/>
              <a:buNone/>
              <a:defRPr b="0" cap="all" spc="-32" sz="3200">
                <a:solidFill>
                  <a:srgbClr val="000000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Données clés</a:t>
            </a:r>
          </a:p>
        </p:txBody>
      </p:sp>
      <p:sp>
        <p:nvSpPr>
          <p:cNvPr id="10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e niveau 1…"/>
          <p:cNvSpPr txBox="1"/>
          <p:nvPr>
            <p:ph type="body" sz="half" idx="1" hasCustomPrompt="1"/>
          </p:nvPr>
        </p:nvSpPr>
        <p:spPr>
          <a:xfrm>
            <a:off x="3771900" y="4464048"/>
            <a:ext cx="16840200" cy="4883152"/>
          </a:xfrm>
          <a:prstGeom prst="rect">
            <a:avLst/>
          </a:prstGeom>
        </p:spPr>
        <p:txBody>
          <a:bodyPr anchor="ctr"/>
          <a:lstStyle>
            <a:lvl1pPr marL="431800" indent="-4318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431800" indent="254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431800" indent="4826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431800" indent="9398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431800" indent="13970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4203700" y="9372600"/>
            <a:ext cx="16840200" cy="680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b="0" cap="all" spc="-32" sz="32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495873917_2724x1818.jpg"/>
          <p:cNvSpPr/>
          <p:nvPr>
            <p:ph type="pic" sz="half" idx="21"/>
          </p:nvPr>
        </p:nvSpPr>
        <p:spPr>
          <a:xfrm>
            <a:off x="635000" y="6832600"/>
            <a:ext cx="12877800" cy="85899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4" name="496036167_2890x1683.jpg"/>
          <p:cNvSpPr/>
          <p:nvPr>
            <p:ph type="pic" sz="half" idx="22"/>
          </p:nvPr>
        </p:nvSpPr>
        <p:spPr>
          <a:xfrm>
            <a:off x="88900" y="-177800"/>
            <a:ext cx="14008100" cy="8157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idx="23"/>
          </p:nvPr>
        </p:nvSpPr>
        <p:spPr>
          <a:xfrm>
            <a:off x="12814300" y="-355600"/>
            <a:ext cx="1203395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495873917_2724x1818.jpg"/>
          <p:cNvSpPr/>
          <p:nvPr>
            <p:ph type="pic" idx="21"/>
          </p:nvPr>
        </p:nvSpPr>
        <p:spPr>
          <a:xfrm>
            <a:off x="635000" y="-1181110"/>
            <a:ext cx="23114000" cy="154178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496036167_2890x1683.jpg"/>
          <p:cNvSpPr/>
          <p:nvPr>
            <p:ph type="pic" idx="21"/>
          </p:nvPr>
        </p:nvSpPr>
        <p:spPr>
          <a:xfrm>
            <a:off x="-38100" y="-267934"/>
            <a:ext cx="24472902" cy="14251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exte niveau 1…"/>
          <p:cNvSpPr txBox="1"/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3" name="Titre de la présentation"/>
          <p:cNvSpPr txBox="1"/>
          <p:nvPr>
            <p:ph type="title" hasCustomPrompt="1"/>
          </p:nvPr>
        </p:nvSpPr>
        <p:spPr>
          <a:xfrm>
            <a:off x="1219200" y="3124200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pc="-220" sz="22000">
                <a:solidFill>
                  <a:srgbClr val="FFFFFF"/>
                </a:solidFill>
              </a:defRPr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4" name="Auteur et date"/>
          <p:cNvSpPr txBox="1"/>
          <p:nvPr>
            <p:ph type="body" sz="quarter" idx="22" hasCustomPrompt="1"/>
          </p:nvPr>
        </p:nvSpPr>
        <p:spPr>
          <a:xfrm>
            <a:off x="1219200" y="1917700"/>
            <a:ext cx="21945600" cy="711200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Auteur et date</a:t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e niveau 1…"/>
          <p:cNvSpPr txBox="1"/>
          <p:nvPr>
            <p:ph type="body" sz="quarter" idx="1" hasCustomPrompt="1"/>
          </p:nvPr>
        </p:nvSpPr>
        <p:spPr>
          <a:xfrm>
            <a:off x="19100800" y="8229600"/>
            <a:ext cx="4584700" cy="31237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Texte du sous-titre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528828" y="0"/>
            <a:ext cx="17992344" cy="12001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Titre de diapositive"/>
          <p:cNvSpPr txBox="1"/>
          <p:nvPr>
            <p:ph type="title" hasCustomPrompt="1"/>
          </p:nvPr>
        </p:nvSpPr>
        <p:spPr>
          <a:xfrm>
            <a:off x="635000" y="7937906"/>
            <a:ext cx="17780000" cy="5651592"/>
          </a:xfrm>
          <a:prstGeom prst="rect">
            <a:avLst/>
          </a:prstGeom>
        </p:spPr>
        <p:txBody>
          <a:bodyPr anchor="b"/>
          <a:lstStyle>
            <a:lvl1pPr algn="ctr" defTabSz="584200">
              <a:defRPr spc="-220" sz="22000">
                <a:solidFill>
                  <a:srgbClr val="FFD74C"/>
                </a:solidFill>
              </a:defRPr>
            </a:lvl1pPr>
          </a:lstStyle>
          <a:p>
            <a:pPr/>
            <a:r>
              <a:t>Titre de diapositive</a:t>
            </a:r>
          </a:p>
        </p:txBody>
      </p:sp>
      <p:sp>
        <p:nvSpPr>
          <p:cNvPr id="35" name="Ligne"/>
          <p:cNvSpPr/>
          <p:nvPr/>
        </p:nvSpPr>
        <p:spPr>
          <a:xfrm>
            <a:off x="19169012" y="11874500"/>
            <a:ext cx="1549401" cy="0"/>
          </a:xfrm>
          <a:prstGeom prst="ellipse">
            <a:avLst/>
          </a:prstGeom>
          <a:ln w="254000">
            <a:solidFill>
              <a:srgbClr val="FFD74C"/>
            </a:solidFill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3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728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e niveau 1…"/>
          <p:cNvSpPr txBox="1"/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Titre de diapositive"/>
          <p:cNvSpPr txBox="1"/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2" name="Rectangle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20000"/>
              </a:lnSpc>
              <a:defRPr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63" name="638623930_2326x1548.jpg"/>
          <p:cNvSpPr/>
          <p:nvPr>
            <p:ph type="pic" idx="21"/>
          </p:nvPr>
        </p:nvSpPr>
        <p:spPr>
          <a:xfrm>
            <a:off x="9156700" y="-38100"/>
            <a:ext cx="19693467" cy="1310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Auteur et date"/>
          <p:cNvSpPr txBox="1"/>
          <p:nvPr>
            <p:ph type="body" sz="quarter" idx="22" hasCustomPrompt="1"/>
          </p:nvPr>
        </p:nvSpPr>
        <p:spPr>
          <a:xfrm>
            <a:off x="1219200" y="1574800"/>
            <a:ext cx="8356600" cy="7701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Auteur et date</a:t>
            </a:r>
          </a:p>
        </p:txBody>
      </p:sp>
      <p:sp>
        <p:nvSpPr>
          <p:cNvPr id="6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re de section"/>
          <p:cNvSpPr txBox="1"/>
          <p:nvPr>
            <p:ph type="title" hasCustomPrompt="1"/>
          </p:nvPr>
        </p:nvSpPr>
        <p:spPr>
          <a:xfrm>
            <a:off x="1219200" y="4048125"/>
            <a:ext cx="21945600" cy="5930900"/>
          </a:xfrm>
          <a:prstGeom prst="rect">
            <a:avLst/>
          </a:prstGeom>
        </p:spPr>
        <p:txBody>
          <a:bodyPr anchor="ctr"/>
          <a:lstStyle>
            <a:lvl1pPr marL="431800" indent="-431800">
              <a:defRPr spc="0" sz="14000">
                <a:solidFill>
                  <a:srgbClr val="FFFFFF"/>
                </a:solidFill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bg>
      <p:bgPr>
        <a:solidFill>
          <a:srgbClr val="FF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agenda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-140" sz="14000">
                <a:solidFill>
                  <a:srgbClr val="FFFFFF"/>
                </a:solidFill>
              </a:defRPr>
            </a:lvl1pPr>
          </a:lstStyle>
          <a:p>
            <a:pPr/>
            <a:r>
              <a:t>Titre de l’agenda</a:t>
            </a:r>
          </a:p>
        </p:txBody>
      </p:sp>
      <p:sp>
        <p:nvSpPr>
          <p:cNvPr id="89" name="Texte niveau 1…"/>
          <p:cNvSpPr txBox="1"/>
          <p:nvPr>
            <p:ph type="body" idx="1" hasCustomPrompt="1"/>
          </p:nvPr>
        </p:nvSpPr>
        <p:spPr>
          <a:xfrm>
            <a:off x="1219200" y="3594100"/>
            <a:ext cx="21945600" cy="890270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1pPr>
            <a:lvl2pPr marL="0" indent="4572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2pPr>
            <a:lvl3pPr marL="0" indent="9144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3pPr>
            <a:lvl4pPr marL="0" indent="13716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4pPr>
            <a:lvl5pPr marL="0" indent="18288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5pPr>
          </a:lstStyle>
          <a:p>
            <a:pPr/>
            <a:r>
              <a:t>Rubriques de l’agenda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niveau 1…"/>
          <p:cNvSpPr txBox="1"/>
          <p:nvPr>
            <p:ph type="body" idx="1" hasCustomPrompt="1"/>
          </p:nvPr>
        </p:nvSpPr>
        <p:spPr>
          <a:xfrm>
            <a:off x="1219200" y="3733800"/>
            <a:ext cx="21945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re de diapositive"/>
          <p:cNvSpPr txBox="1"/>
          <p:nvPr>
            <p:ph type="title" hasCustomPrompt="1"/>
          </p:nvPr>
        </p:nvSpPr>
        <p:spPr>
          <a:xfrm>
            <a:off x="1219200" y="1219200"/>
            <a:ext cx="219456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23622000" y="13080999"/>
            <a:ext cx="336728" cy="4137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l">
              <a:lnSpc>
                <a:spcPts val="2600"/>
              </a:lnSpc>
              <a:defRPr sz="18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9pPr>
    </p:titleStyle>
    <p:bodyStyle>
      <a:lvl1pPr marL="685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1371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2057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2743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34290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4114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4800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5486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6172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1pPr>
      <a:lvl2pPr marL="0" marR="0" indent="457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2pPr>
      <a:lvl3pPr marL="0" marR="0" indent="914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3pPr>
      <a:lvl4pPr marL="0" marR="0" indent="1371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4pPr>
      <a:lvl5pPr marL="0" marR="0" indent="18288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5pPr>
      <a:lvl6pPr marL="0" marR="0" indent="22860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6pPr>
      <a:lvl7pPr marL="0" marR="0" indent="2743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7pPr>
      <a:lvl8pPr marL="0" marR="0" indent="3200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8pPr>
      <a:lvl9pPr marL="0" marR="0" indent="3657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Jeu fonctions essentielles"/>
          <p:cNvSpPr txBox="1"/>
          <p:nvPr>
            <p:ph type="ctrTitle"/>
          </p:nvPr>
        </p:nvSpPr>
        <p:spPr>
          <a:xfrm>
            <a:off x="2167971" y="4852413"/>
            <a:ext cx="21945601" cy="5524501"/>
          </a:xfrm>
          <a:prstGeom prst="rect">
            <a:avLst/>
          </a:prstGeom>
        </p:spPr>
        <p:txBody>
          <a:bodyPr/>
          <a:lstStyle/>
          <a:p>
            <a:pPr/>
            <a:r>
              <a:t>Jeu fonctions essentielles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ujet"/>
          <p:cNvSpPr/>
          <p:nvPr/>
        </p:nvSpPr>
        <p:spPr>
          <a:xfrm>
            <a:off x="3333071" y="7458034"/>
            <a:ext cx="4449434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  <p:sp>
        <p:nvSpPr>
          <p:cNvPr id="173" name="Attribut du sujet"/>
          <p:cNvSpPr/>
          <p:nvPr/>
        </p:nvSpPr>
        <p:spPr>
          <a:xfrm>
            <a:off x="1222984" y="2322696"/>
            <a:ext cx="4449433" cy="4291304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  <p:sp>
        <p:nvSpPr>
          <p:cNvPr id="174" name="COI"/>
          <p:cNvSpPr/>
          <p:nvPr/>
        </p:nvSpPr>
        <p:spPr>
          <a:xfrm>
            <a:off x="5938090" y="2322696"/>
            <a:ext cx="4449433" cy="4291304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175" name="Attribut du COD"/>
          <p:cNvSpPr/>
          <p:nvPr/>
        </p:nvSpPr>
        <p:spPr>
          <a:xfrm>
            <a:off x="10653196" y="7458034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  <p:sp>
        <p:nvSpPr>
          <p:cNvPr id="176" name="COI"/>
          <p:cNvSpPr/>
          <p:nvPr/>
        </p:nvSpPr>
        <p:spPr>
          <a:xfrm>
            <a:off x="10653196" y="2480824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177" name="COI"/>
          <p:cNvSpPr/>
          <p:nvPr/>
        </p:nvSpPr>
        <p:spPr>
          <a:xfrm>
            <a:off x="15828312" y="2322696"/>
            <a:ext cx="4449434" cy="4291304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32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5"/>
      <p:bldP build="whole" bldLvl="1" animBg="1" rev="0" advAuto="0" spid="173" grpId="2"/>
      <p:bldP build="whole" bldLvl="1" animBg="1" rev="0" advAuto="0" spid="175" grpId="4"/>
      <p:bldP build="whole" bldLvl="1" animBg="1" rev="0" advAuto="0" spid="177" grpId="6"/>
      <p:bldP build="whole" bldLvl="1" animBg="1" rev="0" advAuto="0" spid="172" grpId="1"/>
      <p:bldP build="whole" bldLvl="1" animBg="1" rev="0" advAuto="0" spid="174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Que se passe-t-il ? Tu me parais préoccupé 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Que se passe-t-il ? Tu me parais </a:t>
            </a:r>
            <a:r>
              <a:rPr>
                <a:solidFill>
                  <a:srgbClr val="008080"/>
                </a:solidFill>
              </a:rPr>
              <a:t>préoccupé</a:t>
            </a:r>
            <a:r>
              <a:t> ? </a:t>
            </a:r>
          </a:p>
        </p:txBody>
      </p:sp>
      <p:sp>
        <p:nvSpPr>
          <p:cNvPr id="180" name="Attribut du sujet"/>
          <p:cNvSpPr/>
          <p:nvPr/>
        </p:nvSpPr>
        <p:spPr>
          <a:xfrm>
            <a:off x="17467099" y="7210306"/>
            <a:ext cx="4449434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9" grpId="1"/>
      <p:bldP build="whole" bldLvl="1" animBg="1" rev="0" advAuto="0" spid="180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Il pense déjà à ce qu'il fera plus tard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pense déjà à </a:t>
            </a:r>
            <a:r>
              <a:rPr>
                <a:solidFill>
                  <a:srgbClr val="4E7A27"/>
                </a:solidFill>
              </a:rPr>
              <a:t>ce qu'il fera plus tard</a:t>
            </a:r>
            <a:r>
              <a:t>.</a:t>
            </a:r>
          </a:p>
        </p:txBody>
      </p:sp>
      <p:sp>
        <p:nvSpPr>
          <p:cNvPr id="183" name="COI"/>
          <p:cNvSpPr/>
          <p:nvPr/>
        </p:nvSpPr>
        <p:spPr>
          <a:xfrm>
            <a:off x="17812108" y="913914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2"/>
      <p:bldP build="whole" bldLvl="1" animBg="1" rev="0" advAuto="0" spid="18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Jacques céda au caprice de son fil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Jacques céda </a:t>
            </a:r>
            <a:r>
              <a:rPr>
                <a:solidFill>
                  <a:srgbClr val="4E7A27"/>
                </a:solidFill>
              </a:rPr>
              <a:t>au caprice</a:t>
            </a:r>
            <a:r>
              <a:t> de son fils. </a:t>
            </a:r>
          </a:p>
        </p:txBody>
      </p:sp>
      <p:sp>
        <p:nvSpPr>
          <p:cNvPr id="186" name="COI"/>
          <p:cNvSpPr/>
          <p:nvPr/>
        </p:nvSpPr>
        <p:spPr>
          <a:xfrm>
            <a:off x="17984612" y="770160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5" grpId="1"/>
      <p:bldP build="whole" bldLvl="1" animBg="1" rev="0" advAuto="0" spid="186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On le lui a souvent reproché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On le </a:t>
            </a:r>
            <a:r>
              <a:rPr>
                <a:solidFill>
                  <a:srgbClr val="4E7A27"/>
                </a:solidFill>
              </a:rPr>
              <a:t>lui</a:t>
            </a:r>
            <a:r>
              <a:t> a souvent reproché.  </a:t>
            </a:r>
          </a:p>
        </p:txBody>
      </p:sp>
      <p:sp>
        <p:nvSpPr>
          <p:cNvPr id="189" name="COI"/>
          <p:cNvSpPr/>
          <p:nvPr/>
        </p:nvSpPr>
        <p:spPr>
          <a:xfrm>
            <a:off x="17294597" y="453903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8" grpId="1"/>
      <p:bldP build="whole" bldLvl="1" animBg="1" rev="0" advAuto="0" spid="189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En tête du cortège marchait le capitaine des pompier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En tête du cortège marchait </a:t>
            </a:r>
            <a:r>
              <a:rPr>
                <a:solidFill>
                  <a:srgbClr val="669D34"/>
                </a:solidFill>
              </a:rPr>
              <a:t>le capitaine des pompiers.</a:t>
            </a:r>
          </a:p>
        </p:txBody>
      </p:sp>
      <p:sp>
        <p:nvSpPr>
          <p:cNvPr id="192" name="Sujet"/>
          <p:cNvSpPr/>
          <p:nvPr/>
        </p:nvSpPr>
        <p:spPr>
          <a:xfrm>
            <a:off x="18283409" y="8234302"/>
            <a:ext cx="4449433" cy="4291304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1"/>
      <p:bldP build="whole" bldLvl="1" animBg="1" rev="0" advAuto="0" spid="192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Javert jugeait Jean Valjean coupabl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Javert jugeait Jean Valjean </a:t>
            </a:r>
            <a:r>
              <a:rPr>
                <a:solidFill>
                  <a:srgbClr val="4E7A27"/>
                </a:solidFill>
              </a:rPr>
              <a:t>coupable</a:t>
            </a:r>
            <a:r>
              <a:t>.</a:t>
            </a:r>
          </a:p>
        </p:txBody>
      </p:sp>
      <p:sp>
        <p:nvSpPr>
          <p:cNvPr id="195" name="Attribut du COD"/>
          <p:cNvSpPr/>
          <p:nvPr/>
        </p:nvSpPr>
        <p:spPr>
          <a:xfrm>
            <a:off x="18128364" y="414125"/>
            <a:ext cx="4449434" cy="4291305"/>
          </a:xfrm>
          <a:prstGeom prst="ellipse">
            <a:avLst/>
          </a:prstGeom>
          <a:solidFill>
            <a:schemeClr val="accent4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2"/>
      <p:bldP build="whole" bldLvl="1" animBg="1" rev="0" advAuto="0" spid="19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Jeu 2"/>
          <p:cNvSpPr txBox="1"/>
          <p:nvPr>
            <p:ph type="title"/>
          </p:nvPr>
        </p:nvSpPr>
        <p:spPr>
          <a:xfrm>
            <a:off x="1463580" y="4726779"/>
            <a:ext cx="20694948" cy="3693108"/>
          </a:xfrm>
          <a:prstGeom prst="rect">
            <a:avLst/>
          </a:prstGeom>
        </p:spPr>
        <p:txBody>
          <a:bodyPr/>
          <a:lstStyle>
            <a:lvl1pPr algn="ctr">
              <a:defRPr spc="-245" sz="24500"/>
            </a:lvl1pPr>
          </a:lstStyle>
          <a:p>
            <a:pPr/>
            <a:r>
              <a:t>Jeu 2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Devant nous s’étendaient à perte de vue de vastes champs que bordaient de hauts arbre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65760">
              <a:lnSpc>
                <a:spcPct val="100000"/>
              </a:lnSpc>
              <a:defRPr b="1" cap="none" spc="0" sz="1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Devant nous s’étendaient à perte de vue de vastes champs que bordaient </a:t>
            </a:r>
            <a:r>
              <a:rPr>
                <a:solidFill>
                  <a:srgbClr val="4E7A27"/>
                </a:solidFill>
              </a:rPr>
              <a:t>de hauts arbres.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Nous y pensons souvent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Nous </a:t>
            </a:r>
            <a:r>
              <a:rPr>
                <a:solidFill>
                  <a:srgbClr val="4E7A27"/>
                </a:solidFill>
              </a:rPr>
              <a:t>y </a:t>
            </a:r>
            <a:r>
              <a:t>pensons souvent.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ujet"/>
          <p:cNvSpPr/>
          <p:nvPr/>
        </p:nvSpPr>
        <p:spPr>
          <a:xfrm>
            <a:off x="1004269" y="1046640"/>
            <a:ext cx="4449433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  <p:sp>
        <p:nvSpPr>
          <p:cNvPr id="153" name="Attribut du sujet"/>
          <p:cNvSpPr/>
          <p:nvPr/>
        </p:nvSpPr>
        <p:spPr>
          <a:xfrm>
            <a:off x="6743108" y="1258921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  <p:sp>
        <p:nvSpPr>
          <p:cNvPr id="154" name="COD"/>
          <p:cNvSpPr/>
          <p:nvPr/>
        </p:nvSpPr>
        <p:spPr>
          <a:xfrm>
            <a:off x="12708867" y="1215795"/>
            <a:ext cx="4449433" cy="429130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  <p:sp>
        <p:nvSpPr>
          <p:cNvPr id="155" name="COI"/>
          <p:cNvSpPr/>
          <p:nvPr/>
        </p:nvSpPr>
        <p:spPr>
          <a:xfrm>
            <a:off x="18185866" y="1230171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156" name="Attribut du COD"/>
          <p:cNvSpPr/>
          <p:nvPr/>
        </p:nvSpPr>
        <p:spPr>
          <a:xfrm>
            <a:off x="906726" y="7267807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5"/>
      <p:bldP build="whole" bldLvl="1" animBg="1" rev="0" advAuto="0" spid="153" grpId="2"/>
      <p:bldP build="whole" bldLvl="1" animBg="1" rev="0" advAuto="0" spid="155" grpId="4"/>
      <p:bldP build="whole" bldLvl="1" animBg="1" rev="0" advAuto="0" spid="152" grpId="1"/>
      <p:bldP build="whole" bldLvl="1" animBg="1" rev="0" advAuto="0" spid="154" grpId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Je le leur ai pourtant bien 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Je </a:t>
            </a:r>
            <a:r>
              <a:rPr>
                <a:solidFill>
                  <a:srgbClr val="4E7A27"/>
                </a:solidFill>
              </a:rPr>
              <a:t>le</a:t>
            </a:r>
            <a:r>
              <a:t> leur ai pourtant bien dit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Il prétendait qu’il était resté chez lui toute la journé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prétendait </a:t>
            </a:r>
            <a:r>
              <a:rPr>
                <a:solidFill>
                  <a:srgbClr val="4E7A27"/>
                </a:solidFill>
              </a:rPr>
              <a:t>qu’il était resté chez lui toute la journée.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L’administration a jugé ce projet inutil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L’administration a jugé ce projet </a:t>
            </a:r>
            <a:r>
              <a:rPr>
                <a:solidFill>
                  <a:srgbClr val="4E7A27"/>
                </a:solidFill>
              </a:rPr>
              <a:t>inutile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La jeune femme avait l’air d’une bohémienn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La jeune femme avait l’air </a:t>
            </a:r>
            <a:r>
              <a:rPr>
                <a:solidFill>
                  <a:srgbClr val="4E7A27"/>
                </a:solidFill>
              </a:rPr>
              <a:t>d’une bohémienne.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ujet"/>
          <p:cNvSpPr/>
          <p:nvPr/>
        </p:nvSpPr>
        <p:spPr>
          <a:xfrm>
            <a:off x="1004269" y="1046640"/>
            <a:ext cx="4449433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  <p:sp>
        <p:nvSpPr>
          <p:cNvPr id="212" name="Attribut du sujet"/>
          <p:cNvSpPr/>
          <p:nvPr/>
        </p:nvSpPr>
        <p:spPr>
          <a:xfrm>
            <a:off x="11486965" y="6204033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  <p:sp>
        <p:nvSpPr>
          <p:cNvPr id="213" name="COD"/>
          <p:cNvSpPr/>
          <p:nvPr/>
        </p:nvSpPr>
        <p:spPr>
          <a:xfrm>
            <a:off x="11044415" y="1046640"/>
            <a:ext cx="4449434" cy="429130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  <p:sp>
        <p:nvSpPr>
          <p:cNvPr id="214" name="COI"/>
          <p:cNvSpPr/>
          <p:nvPr/>
        </p:nvSpPr>
        <p:spPr>
          <a:xfrm>
            <a:off x="6024342" y="1215795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215" name="Attribut du COD"/>
          <p:cNvSpPr/>
          <p:nvPr/>
        </p:nvSpPr>
        <p:spPr>
          <a:xfrm>
            <a:off x="3264279" y="6491540"/>
            <a:ext cx="4449434" cy="429130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  <p:sp>
        <p:nvSpPr>
          <p:cNvPr id="216" name="COD"/>
          <p:cNvSpPr/>
          <p:nvPr/>
        </p:nvSpPr>
        <p:spPr>
          <a:xfrm>
            <a:off x="16647706" y="1129544"/>
            <a:ext cx="4449433" cy="4291304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32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3"/>
      <p:bldP build="whole" bldLvl="1" animBg="1" rev="0" advAuto="0" spid="215" grpId="5"/>
      <p:bldP build="whole" bldLvl="1" animBg="1" rev="0" advAuto="0" spid="212" grpId="2"/>
      <p:bldP build="whole" bldLvl="1" animBg="1" rev="0" advAuto="0" spid="214" grpId="4"/>
      <p:bldP build="whole" bldLvl="1" animBg="1" rev="0" advAuto="0" spid="216" grpId="6"/>
      <p:bldP build="whole" bldLvl="1" animBg="1" rev="0" advAuto="0" spid="21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Devant nous s’étendaient à perte de vue de vastes champs que bordaient de hauts arbre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65760">
              <a:lnSpc>
                <a:spcPct val="100000"/>
              </a:lnSpc>
              <a:defRPr b="1" cap="none" spc="0" sz="1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Devant nous s’étendaient à perte de vue de vastes champs que bordaient </a:t>
            </a:r>
            <a:r>
              <a:rPr>
                <a:solidFill>
                  <a:srgbClr val="4E7A27"/>
                </a:solidFill>
              </a:rPr>
              <a:t>de hauts arbres.</a:t>
            </a:r>
          </a:p>
        </p:txBody>
      </p:sp>
      <p:sp>
        <p:nvSpPr>
          <p:cNvPr id="219" name="Sujet"/>
          <p:cNvSpPr/>
          <p:nvPr/>
        </p:nvSpPr>
        <p:spPr>
          <a:xfrm>
            <a:off x="16615871" y="8464307"/>
            <a:ext cx="4449433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1"/>
      <p:bldP build="whole" bldLvl="1" animBg="1" rev="0" advAuto="0" spid="219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Nous y pensons souvent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Nous </a:t>
            </a:r>
            <a:r>
              <a:rPr>
                <a:solidFill>
                  <a:srgbClr val="4E7A27"/>
                </a:solidFill>
              </a:rPr>
              <a:t>y </a:t>
            </a:r>
            <a:r>
              <a:t>pensons souvent.</a:t>
            </a:r>
          </a:p>
        </p:txBody>
      </p:sp>
      <p:sp>
        <p:nvSpPr>
          <p:cNvPr id="222" name="COI"/>
          <p:cNvSpPr/>
          <p:nvPr/>
        </p:nvSpPr>
        <p:spPr>
          <a:xfrm>
            <a:off x="17984612" y="1215795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2"/>
      <p:bldP build="whole" bldLvl="1" animBg="1" rev="0" advAuto="0" spid="22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Je le leur ai pourtant bien 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Je </a:t>
            </a:r>
            <a:r>
              <a:rPr>
                <a:solidFill>
                  <a:srgbClr val="4E7A27"/>
                </a:solidFill>
              </a:rPr>
              <a:t>le</a:t>
            </a:r>
            <a:r>
              <a:t> leur ai pourtant bien dit</a:t>
            </a:r>
          </a:p>
        </p:txBody>
      </p:sp>
      <p:sp>
        <p:nvSpPr>
          <p:cNvPr id="225" name="COD"/>
          <p:cNvSpPr/>
          <p:nvPr/>
        </p:nvSpPr>
        <p:spPr>
          <a:xfrm>
            <a:off x="17973321" y="1564152"/>
            <a:ext cx="4449433" cy="4291304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4" grpId="1"/>
      <p:bldP build="whole" bldLvl="1" animBg="1" rev="0" advAuto="0" spid="225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Il prétendait qu’il était resté chez lui toute la journé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prétendait </a:t>
            </a:r>
            <a:r>
              <a:rPr>
                <a:solidFill>
                  <a:srgbClr val="4E7A27"/>
                </a:solidFill>
              </a:rPr>
              <a:t>qu’il était resté chez lui toute la journée.</a:t>
            </a:r>
          </a:p>
        </p:txBody>
      </p:sp>
      <p:sp>
        <p:nvSpPr>
          <p:cNvPr id="228" name="COD"/>
          <p:cNvSpPr/>
          <p:nvPr/>
        </p:nvSpPr>
        <p:spPr>
          <a:xfrm>
            <a:off x="19037095" y="8579310"/>
            <a:ext cx="4449433" cy="429130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8" grpId="2"/>
      <p:bldP build="whole" bldLvl="1" animBg="1" rev="0" advAuto="0" spid="22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L’administration a jugé ce projet inutil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L’administration a jugé ce projet </a:t>
            </a:r>
            <a:r>
              <a:rPr>
                <a:solidFill>
                  <a:srgbClr val="4E7A27"/>
                </a:solidFill>
              </a:rPr>
              <a:t>inutile</a:t>
            </a:r>
            <a:r>
              <a:t>.</a:t>
            </a:r>
          </a:p>
        </p:txBody>
      </p:sp>
      <p:sp>
        <p:nvSpPr>
          <p:cNvPr id="231" name="Attribut du COD"/>
          <p:cNvSpPr/>
          <p:nvPr/>
        </p:nvSpPr>
        <p:spPr>
          <a:xfrm>
            <a:off x="18013362" y="7948863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2"/>
      <p:bldP build="whole" bldLvl="1" animBg="1" rev="0" advAuto="0" spid="23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Jeu 1"/>
          <p:cNvSpPr txBox="1"/>
          <p:nvPr>
            <p:ph type="title"/>
          </p:nvPr>
        </p:nvSpPr>
        <p:spPr>
          <a:xfrm>
            <a:off x="1463580" y="4726779"/>
            <a:ext cx="20694948" cy="3693108"/>
          </a:xfrm>
          <a:prstGeom prst="rect">
            <a:avLst/>
          </a:prstGeom>
        </p:spPr>
        <p:txBody>
          <a:bodyPr/>
          <a:lstStyle>
            <a:lvl1pPr algn="ctr">
              <a:defRPr spc="-245" sz="24500"/>
            </a:lvl1pPr>
          </a:lstStyle>
          <a:p>
            <a:pPr/>
            <a:r>
              <a:t>Jeu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8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La jeune femme avait l’air d’une bohémienn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La jeune femme avait l’air </a:t>
            </a:r>
            <a:r>
              <a:rPr>
                <a:solidFill>
                  <a:srgbClr val="4E7A27"/>
                </a:solidFill>
              </a:rPr>
              <a:t>d’une bohémienne.</a:t>
            </a:r>
          </a:p>
        </p:txBody>
      </p:sp>
      <p:sp>
        <p:nvSpPr>
          <p:cNvPr id="234" name="Attribut du sujet"/>
          <p:cNvSpPr/>
          <p:nvPr/>
        </p:nvSpPr>
        <p:spPr>
          <a:xfrm>
            <a:off x="18444622" y="8561586"/>
            <a:ext cx="4449434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4" grpId="2"/>
      <p:bldP build="whole" bldLvl="1" animBg="1" rev="0" advAuto="0" spid="233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Il me faut ce livre neuf, pas d’occasion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Il </a:t>
            </a:r>
            <a:r>
              <a:rPr>
                <a:solidFill>
                  <a:srgbClr val="4E7A27"/>
                </a:solidFill>
              </a:rPr>
              <a:t>me</a:t>
            </a:r>
            <a:r>
              <a:t> faut ce livre </a:t>
            </a:r>
            <a:r>
              <a:rPr>
                <a:solidFill>
                  <a:srgbClr val="4E7A27"/>
                </a:solidFill>
              </a:rPr>
              <a:t>neuf</a:t>
            </a:r>
            <a:r>
              <a:t>, pas d’occasion.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Jeu 3"/>
          <p:cNvSpPr txBox="1"/>
          <p:nvPr>
            <p:ph type="title"/>
          </p:nvPr>
        </p:nvSpPr>
        <p:spPr>
          <a:xfrm>
            <a:off x="1463580" y="4726779"/>
            <a:ext cx="20694948" cy="3693108"/>
          </a:xfrm>
          <a:prstGeom prst="rect">
            <a:avLst/>
          </a:prstGeom>
        </p:spPr>
        <p:txBody>
          <a:bodyPr/>
          <a:lstStyle>
            <a:lvl1pPr algn="ctr">
              <a:defRPr spc="-245" sz="24500"/>
            </a:lvl1pPr>
          </a:lstStyle>
          <a:p>
            <a:pPr/>
            <a:r>
              <a:t>Jeu 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8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a chevelure devenait parfumée et elle se paraît de boucle argenté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79475">
              <a:lnSpc>
                <a:spcPct val="100000"/>
              </a:lnSpc>
              <a:defRPr b="1" cap="none" spc="0" sz="12035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Sa chevelure devenait </a:t>
            </a:r>
            <a:r>
              <a:rPr>
                <a:solidFill>
                  <a:srgbClr val="4E7A27"/>
                </a:solidFill>
              </a:rPr>
              <a:t>parfumée</a:t>
            </a:r>
            <a:r>
              <a:t> et elle se paraît </a:t>
            </a:r>
            <a:r>
              <a:rPr>
                <a:solidFill>
                  <a:srgbClr val="4E7A27"/>
                </a:solidFill>
              </a:rPr>
              <a:t>de boucle argentée.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Il me faut ce livre neuf, pas d’occasion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Il </a:t>
            </a:r>
            <a:r>
              <a:rPr>
                <a:solidFill>
                  <a:srgbClr val="4E7A27"/>
                </a:solidFill>
              </a:rPr>
              <a:t>me</a:t>
            </a:r>
            <a:r>
              <a:t> faut ce livre </a:t>
            </a:r>
            <a:r>
              <a:rPr>
                <a:solidFill>
                  <a:srgbClr val="4E7A27"/>
                </a:solidFill>
              </a:rPr>
              <a:t>neuf</a:t>
            </a:r>
            <a:r>
              <a:t>, pas d’occasion.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Le vent a déraciné le grand chêne qui semblait éternel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Le vent a déraciné </a:t>
            </a:r>
            <a:r>
              <a:rPr>
                <a:solidFill>
                  <a:srgbClr val="4E7A27"/>
                </a:solidFill>
              </a:rPr>
              <a:t>le grand chêne</a:t>
            </a:r>
            <a:r>
              <a:t> qui semblait </a:t>
            </a:r>
            <a:r>
              <a:rPr>
                <a:solidFill>
                  <a:srgbClr val="4E7A27"/>
                </a:solidFill>
              </a:rPr>
              <a:t>éternel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Attribut du sujet"/>
          <p:cNvSpPr/>
          <p:nvPr/>
        </p:nvSpPr>
        <p:spPr>
          <a:xfrm>
            <a:off x="2660516" y="856412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  <p:sp>
        <p:nvSpPr>
          <p:cNvPr id="247" name="COD"/>
          <p:cNvSpPr/>
          <p:nvPr/>
        </p:nvSpPr>
        <p:spPr>
          <a:xfrm>
            <a:off x="9123242" y="6592167"/>
            <a:ext cx="4449433" cy="429130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  <p:sp>
        <p:nvSpPr>
          <p:cNvPr id="248" name="COI"/>
          <p:cNvSpPr/>
          <p:nvPr/>
        </p:nvSpPr>
        <p:spPr>
          <a:xfrm>
            <a:off x="7684692" y="856412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249" name="Attribut du COD"/>
          <p:cNvSpPr/>
          <p:nvPr/>
        </p:nvSpPr>
        <p:spPr>
          <a:xfrm>
            <a:off x="2660516" y="6779046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  <p:sp>
        <p:nvSpPr>
          <p:cNvPr id="250" name="COI"/>
          <p:cNvSpPr/>
          <p:nvPr/>
        </p:nvSpPr>
        <p:spPr>
          <a:xfrm>
            <a:off x="14692662" y="928289"/>
            <a:ext cx="4449434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251" name="Attribut du sujet"/>
          <p:cNvSpPr/>
          <p:nvPr/>
        </p:nvSpPr>
        <p:spPr>
          <a:xfrm>
            <a:off x="15585968" y="6189658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32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7" grpId="2"/>
      <p:bldP build="whole" bldLvl="1" animBg="1" rev="0" advAuto="0" spid="249" grpId="4"/>
      <p:bldP build="whole" bldLvl="1" animBg="1" rev="0" advAuto="0" spid="251" grpId="6"/>
      <p:bldP build="whole" bldLvl="1" animBg="1" rev="0" advAuto="0" spid="246" grpId="1"/>
      <p:bldP build="whole" bldLvl="1" animBg="1" rev="0" advAuto="0" spid="248" grpId="3"/>
      <p:bldP build="whole" bldLvl="1" animBg="1" rev="0" advAuto="0" spid="250" grpId="5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a chevelure devenait parfumée et elle se paraît de boucle argenté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79475">
              <a:lnSpc>
                <a:spcPct val="100000"/>
              </a:lnSpc>
              <a:defRPr b="1" cap="none" spc="0" sz="12035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Sa chevelure devenait </a:t>
            </a:r>
            <a:r>
              <a:rPr>
                <a:solidFill>
                  <a:srgbClr val="4E7A27"/>
                </a:solidFill>
              </a:rPr>
              <a:t>parfumée</a:t>
            </a:r>
            <a:r>
              <a:t> et elle se paraît </a:t>
            </a:r>
            <a:r>
              <a:rPr>
                <a:solidFill>
                  <a:srgbClr val="4E7A27"/>
                </a:solidFill>
              </a:rPr>
              <a:t>de boucle argentée.</a:t>
            </a:r>
          </a:p>
        </p:txBody>
      </p:sp>
      <p:sp>
        <p:nvSpPr>
          <p:cNvPr id="254" name="Attribut du sujet"/>
          <p:cNvSpPr/>
          <p:nvPr/>
        </p:nvSpPr>
        <p:spPr>
          <a:xfrm>
            <a:off x="10739448" y="8791592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  <p:sp>
        <p:nvSpPr>
          <p:cNvPr id="255" name="COI"/>
          <p:cNvSpPr/>
          <p:nvPr/>
        </p:nvSpPr>
        <p:spPr>
          <a:xfrm>
            <a:off x="17661166" y="8561586"/>
            <a:ext cx="4449434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3"/>
      <p:bldP build="whole" bldLvl="1" animBg="1" rev="0" advAuto="0" spid="253" grpId="1"/>
      <p:bldP build="whole" bldLvl="1" animBg="1" rev="0" advAuto="0" spid="254" grpId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Il me faut ce livre neuf, pas d’occasion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Il </a:t>
            </a:r>
            <a:r>
              <a:rPr>
                <a:solidFill>
                  <a:srgbClr val="4E7A27"/>
                </a:solidFill>
              </a:rPr>
              <a:t>me</a:t>
            </a:r>
            <a:r>
              <a:t> faut ce livre </a:t>
            </a:r>
            <a:r>
              <a:rPr>
                <a:solidFill>
                  <a:srgbClr val="4E7A27"/>
                </a:solidFill>
              </a:rPr>
              <a:t>neuf</a:t>
            </a:r>
            <a:r>
              <a:t>, pas d’occasion.</a:t>
            </a:r>
          </a:p>
        </p:txBody>
      </p:sp>
      <p:sp>
        <p:nvSpPr>
          <p:cNvPr id="258" name="COI"/>
          <p:cNvSpPr/>
          <p:nvPr/>
        </p:nvSpPr>
        <p:spPr>
          <a:xfrm>
            <a:off x="3975858" y="798911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259" name="Attribut du COD"/>
          <p:cNvSpPr/>
          <p:nvPr/>
        </p:nvSpPr>
        <p:spPr>
          <a:xfrm>
            <a:off x="13930771" y="798911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1"/>
      <p:bldP build="whole" bldLvl="1" animBg="1" rev="0" advAuto="0" spid="259" grpId="3"/>
      <p:bldP build="whole" bldLvl="1" animBg="1" rev="0" advAuto="0" spid="258" grpId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Le vent a déraciné le grand chêne qui semblait éternel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Le vent a déraciné </a:t>
            </a:r>
            <a:r>
              <a:rPr>
                <a:solidFill>
                  <a:srgbClr val="4E7A27"/>
                </a:solidFill>
              </a:rPr>
              <a:t>le grand chêne</a:t>
            </a:r>
            <a:r>
              <a:t> qui semblait </a:t>
            </a:r>
            <a:r>
              <a:rPr>
                <a:solidFill>
                  <a:srgbClr val="4E7A27"/>
                </a:solidFill>
              </a:rPr>
              <a:t>éternel</a:t>
            </a:r>
            <a:r>
              <a:t>.</a:t>
            </a:r>
          </a:p>
        </p:txBody>
      </p:sp>
      <p:sp>
        <p:nvSpPr>
          <p:cNvPr id="262" name="COD"/>
          <p:cNvSpPr/>
          <p:nvPr/>
        </p:nvSpPr>
        <p:spPr>
          <a:xfrm>
            <a:off x="3976876" y="9553484"/>
            <a:ext cx="4449433" cy="429130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  <p:sp>
        <p:nvSpPr>
          <p:cNvPr id="263" name="Attribut du sujet"/>
          <p:cNvSpPr/>
          <p:nvPr/>
        </p:nvSpPr>
        <p:spPr>
          <a:xfrm>
            <a:off x="14205937" y="9553484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2" grpId="2"/>
      <p:bldP build="whole" bldLvl="1" animBg="1" rev="0" advAuto="0" spid="263" grpId="3"/>
      <p:bldP build="whole" bldLvl="1" animBg="1" rev="0" advAuto="0" spid="26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Que se passe-t-il ? Tu me parais préoccupé 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Que se passe-t-il ? Tu me parais </a:t>
            </a:r>
            <a:r>
              <a:rPr>
                <a:solidFill>
                  <a:srgbClr val="008080"/>
                </a:solidFill>
              </a:rPr>
              <a:t>préoccupé</a:t>
            </a:r>
            <a:r>
              <a:t> ?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Jeu 4"/>
          <p:cNvSpPr txBox="1"/>
          <p:nvPr>
            <p:ph type="title"/>
          </p:nvPr>
        </p:nvSpPr>
        <p:spPr>
          <a:xfrm>
            <a:off x="1463580" y="4726779"/>
            <a:ext cx="20694948" cy="3693108"/>
          </a:xfrm>
          <a:prstGeom prst="rect">
            <a:avLst/>
          </a:prstGeom>
        </p:spPr>
        <p:txBody>
          <a:bodyPr/>
          <a:lstStyle>
            <a:lvl1pPr algn="ctr">
              <a:defRPr spc="-245" sz="24500"/>
            </a:lvl1pPr>
          </a:lstStyle>
          <a:p>
            <a:pPr/>
            <a:r>
              <a:t>Jeu 4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Il m’a rendu mon sac à dos rempli de plaques de chocolat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Il </a:t>
            </a:r>
            <a:r>
              <a:rPr>
                <a:solidFill>
                  <a:srgbClr val="4E7A27"/>
                </a:solidFill>
              </a:rPr>
              <a:t>m</a:t>
            </a:r>
            <a:r>
              <a:t>’a rendu mon sac à dos </a:t>
            </a:r>
            <a:r>
              <a:rPr>
                <a:solidFill>
                  <a:srgbClr val="4E7A27"/>
                </a:solidFill>
              </a:rPr>
              <a:t>rempli de plaques de chocolat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On vient de nommer cette comédie meilleur film de l’anné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20623">
              <a:lnSpc>
                <a:spcPct val="100000"/>
              </a:lnSpc>
              <a:defRPr b="1" cap="none" spc="0" sz="1334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4E7A27"/>
                </a:solidFill>
              </a:rPr>
              <a:t>On</a:t>
            </a:r>
            <a:r>
              <a:t> vient de nommer cette comédie </a:t>
            </a:r>
            <a:r>
              <a:rPr>
                <a:solidFill>
                  <a:srgbClr val="4E7A27"/>
                </a:solidFill>
              </a:rPr>
              <a:t>meilleur film de l’année.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9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Il se demandait pourquoi son ami ne reviendrait pa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4E7A27"/>
                </a:solidFill>
              </a:rPr>
              <a:t>Il</a:t>
            </a:r>
            <a:r>
              <a:t> se demandait </a:t>
            </a:r>
            <a:r>
              <a:rPr>
                <a:solidFill>
                  <a:srgbClr val="4E7A27"/>
                </a:solidFill>
              </a:rPr>
              <a:t>pourquoi son ami ne reviendrait pas.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ujet"/>
          <p:cNvSpPr/>
          <p:nvPr/>
        </p:nvSpPr>
        <p:spPr>
          <a:xfrm>
            <a:off x="15465845" y="1028916"/>
            <a:ext cx="4449433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  <p:sp>
        <p:nvSpPr>
          <p:cNvPr id="274" name="COD"/>
          <p:cNvSpPr/>
          <p:nvPr/>
        </p:nvSpPr>
        <p:spPr>
          <a:xfrm>
            <a:off x="15465845" y="6951550"/>
            <a:ext cx="4449433" cy="429130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  <p:sp>
        <p:nvSpPr>
          <p:cNvPr id="275" name="COI"/>
          <p:cNvSpPr/>
          <p:nvPr/>
        </p:nvSpPr>
        <p:spPr>
          <a:xfrm>
            <a:off x="2718017" y="1028916"/>
            <a:ext cx="4449434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276" name="Attribut du COD"/>
          <p:cNvSpPr/>
          <p:nvPr/>
        </p:nvSpPr>
        <p:spPr>
          <a:xfrm>
            <a:off x="8324394" y="1028916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  <p:sp>
        <p:nvSpPr>
          <p:cNvPr id="277" name="Attribut du COD"/>
          <p:cNvSpPr/>
          <p:nvPr/>
        </p:nvSpPr>
        <p:spPr>
          <a:xfrm>
            <a:off x="2531138" y="6678419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  <p:sp>
        <p:nvSpPr>
          <p:cNvPr id="278" name="Sujet"/>
          <p:cNvSpPr/>
          <p:nvPr/>
        </p:nvSpPr>
        <p:spPr>
          <a:xfrm>
            <a:off x="8998491" y="6678419"/>
            <a:ext cx="4449434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32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8" grpId="6"/>
      <p:bldP build="whole" bldLvl="1" animBg="1" rev="0" advAuto="0" spid="273" grpId="1"/>
      <p:bldP build="whole" bldLvl="1" animBg="1" rev="0" advAuto="0" spid="275" grpId="3"/>
      <p:bldP build="whole" bldLvl="1" animBg="1" rev="0" advAuto="0" spid="277" grpId="5"/>
      <p:bldP build="whole" bldLvl="1" animBg="1" rev="0" advAuto="0" spid="274" grpId="2"/>
      <p:bldP build="whole" bldLvl="1" animBg="1" rev="0" advAuto="0" spid="276" grpId="4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Il m’a rendu mon sac à dos rempli de plaques de chocolat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Il </a:t>
            </a:r>
            <a:r>
              <a:rPr>
                <a:solidFill>
                  <a:srgbClr val="4E7A27"/>
                </a:solidFill>
              </a:rPr>
              <a:t>m</a:t>
            </a:r>
            <a:r>
              <a:t>’a rendu mon sac à dos </a:t>
            </a:r>
            <a:r>
              <a:rPr>
                <a:solidFill>
                  <a:srgbClr val="4E7A27"/>
                </a:solidFill>
              </a:rPr>
              <a:t>rempli de plaques de chocolat</a:t>
            </a:r>
            <a:r>
              <a:t>.</a:t>
            </a:r>
          </a:p>
        </p:txBody>
      </p:sp>
      <p:sp>
        <p:nvSpPr>
          <p:cNvPr id="281" name="COI"/>
          <p:cNvSpPr/>
          <p:nvPr/>
        </p:nvSpPr>
        <p:spPr>
          <a:xfrm>
            <a:off x="3666789" y="9912867"/>
            <a:ext cx="4449433" cy="4291304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282" name="Attribut du COD"/>
          <p:cNvSpPr/>
          <p:nvPr/>
        </p:nvSpPr>
        <p:spPr>
          <a:xfrm>
            <a:off x="13614513" y="9912867"/>
            <a:ext cx="4449433" cy="4291304"/>
          </a:xfrm>
          <a:prstGeom prst="ellipse">
            <a:avLst/>
          </a:prstGeom>
          <a:solidFill>
            <a:schemeClr val="accent4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0" grpId="1"/>
      <p:bldP build="whole" bldLvl="1" animBg="1" rev="0" advAuto="0" spid="281" grpId="2"/>
      <p:bldP build="whole" bldLvl="1" animBg="1" rev="0" advAuto="0" spid="282" grpId="3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On vient de nommer cette comédie meilleur film de l’anné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20623">
              <a:lnSpc>
                <a:spcPct val="100000"/>
              </a:lnSpc>
              <a:defRPr b="1" cap="none" spc="0" sz="1334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4E7A27"/>
                </a:solidFill>
              </a:rPr>
              <a:t>On</a:t>
            </a:r>
            <a:r>
              <a:t> vient de nommer cette comédie </a:t>
            </a:r>
            <a:r>
              <a:rPr>
                <a:solidFill>
                  <a:srgbClr val="4E7A27"/>
                </a:solidFill>
              </a:rPr>
              <a:t>meilleur film de l’année.</a:t>
            </a:r>
          </a:p>
        </p:txBody>
      </p:sp>
      <p:sp>
        <p:nvSpPr>
          <p:cNvPr id="285" name="Sujet"/>
          <p:cNvSpPr/>
          <p:nvPr/>
        </p:nvSpPr>
        <p:spPr>
          <a:xfrm>
            <a:off x="1349276" y="-34858"/>
            <a:ext cx="4449434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  <p:sp>
        <p:nvSpPr>
          <p:cNvPr id="286" name="Attribut du COD"/>
          <p:cNvSpPr/>
          <p:nvPr/>
        </p:nvSpPr>
        <p:spPr>
          <a:xfrm>
            <a:off x="4773688" y="9812239"/>
            <a:ext cx="4449434" cy="4291305"/>
          </a:xfrm>
          <a:prstGeom prst="ellipse">
            <a:avLst/>
          </a:prstGeom>
          <a:solidFill>
            <a:schemeClr val="accent4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5" grpId="2"/>
      <p:bldP build="whole" bldLvl="1" animBg="1" rev="0" advAuto="0" spid="284" grpId="1"/>
      <p:bldP build="whole" bldLvl="1" animBg="1" rev="0" advAuto="0" spid="286" grpId="3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Il se demandait pourquoi son ami ne reviendrait pa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  <a:r>
              <a:rPr>
                <a:solidFill>
                  <a:srgbClr val="4E7A27"/>
                </a:solidFill>
              </a:rPr>
              <a:t>Il</a:t>
            </a:r>
            <a:r>
              <a:t> se demandait </a:t>
            </a:r>
            <a:r>
              <a:rPr>
                <a:solidFill>
                  <a:srgbClr val="4E7A27"/>
                </a:solidFill>
              </a:rPr>
              <a:t>pourquoi son ami ne reviendrait pas.</a:t>
            </a:r>
          </a:p>
        </p:txBody>
      </p:sp>
      <p:sp>
        <p:nvSpPr>
          <p:cNvPr id="289" name="Sujet"/>
          <p:cNvSpPr/>
          <p:nvPr/>
        </p:nvSpPr>
        <p:spPr>
          <a:xfrm>
            <a:off x="2127086" y="-710498"/>
            <a:ext cx="4449434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  <p:sp>
        <p:nvSpPr>
          <p:cNvPr id="290" name="COD"/>
          <p:cNvSpPr/>
          <p:nvPr/>
        </p:nvSpPr>
        <p:spPr>
          <a:xfrm>
            <a:off x="4540598" y="9797863"/>
            <a:ext cx="4449434" cy="429130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1"/>
      <p:bldP build="whole" bldLvl="1" animBg="1" rev="0" advAuto="0" spid="289" grpId="2"/>
      <p:bldP build="whole" bldLvl="1" animBg="1" rev="0" advAuto="0" spid="290" grpId="3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Jeu 5"/>
          <p:cNvSpPr txBox="1"/>
          <p:nvPr>
            <p:ph type="title"/>
          </p:nvPr>
        </p:nvSpPr>
        <p:spPr>
          <a:xfrm>
            <a:off x="1463580" y="4726779"/>
            <a:ext cx="20694948" cy="3693108"/>
          </a:xfrm>
          <a:prstGeom prst="rect">
            <a:avLst/>
          </a:prstGeom>
        </p:spPr>
        <p:txBody>
          <a:bodyPr/>
          <a:lstStyle>
            <a:lvl1pPr algn="ctr">
              <a:defRPr spc="-245" sz="24500"/>
            </a:lvl1pPr>
          </a:lstStyle>
          <a:p>
            <a:pPr/>
            <a:r>
              <a:t>Jeu 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2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rofitons de cette petite fête, cette période est si ennuyeus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88620">
              <a:lnSpc>
                <a:spcPct val="100000"/>
              </a:lnSpc>
              <a:defRPr b="1" cap="none" spc="0" sz="12325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Profitons </a:t>
            </a:r>
            <a:r>
              <a:rPr>
                <a:solidFill>
                  <a:srgbClr val="4E7A27"/>
                </a:solidFill>
              </a:rPr>
              <a:t>de cette petite fête</a:t>
            </a:r>
            <a:r>
              <a:t>, cette période est </a:t>
            </a:r>
            <a:r>
              <a:rPr>
                <a:solidFill>
                  <a:srgbClr val="4E7A27"/>
                </a:solidFill>
              </a:rPr>
              <a:t>si ennuyeuse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Il pense déjà à ce qu'il fera plus tard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pense déjà à </a:t>
            </a:r>
            <a:r>
              <a:rPr>
                <a:solidFill>
                  <a:srgbClr val="4E7A27"/>
                </a:solidFill>
              </a:rPr>
              <a:t>ce qu'il fera plus tard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Il trouva charmante la salle à manger qui était hideuse!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Il trouva </a:t>
            </a:r>
            <a:r>
              <a:rPr>
                <a:solidFill>
                  <a:srgbClr val="4E7A27"/>
                </a:solidFill>
              </a:rPr>
              <a:t>charmante</a:t>
            </a:r>
            <a:r>
              <a:t> la salle à manger qui était </a:t>
            </a:r>
            <a:r>
              <a:rPr>
                <a:solidFill>
                  <a:srgbClr val="4E7A27"/>
                </a:solidFill>
              </a:rPr>
              <a:t>hideuse</a:t>
            </a:r>
            <a:r>
              <a:t>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6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Un soir, au coucher du soleil, si près de son ami, au fond du verger, loin des important, dormait Cosett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42900">
              <a:lnSpc>
                <a:spcPct val="100000"/>
              </a:lnSpc>
              <a:defRPr b="1" cap="none" spc="0" sz="10875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Un soir, au coucher du soleil, si près de son ami, au fond du verger, loin des important, dormait </a:t>
            </a:r>
            <a:r>
              <a:rPr>
                <a:solidFill>
                  <a:srgbClr val="4E7A27"/>
                </a:solidFill>
              </a:rPr>
              <a:t>Cosette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8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ujet"/>
          <p:cNvSpPr/>
          <p:nvPr/>
        </p:nvSpPr>
        <p:spPr>
          <a:xfrm>
            <a:off x="8910697" y="6319035"/>
            <a:ext cx="4449433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  <p:sp>
        <p:nvSpPr>
          <p:cNvPr id="301" name="Attribut du sujet"/>
          <p:cNvSpPr/>
          <p:nvPr/>
        </p:nvSpPr>
        <p:spPr>
          <a:xfrm>
            <a:off x="8353145" y="511405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  <p:sp>
        <p:nvSpPr>
          <p:cNvPr id="302" name="COI"/>
          <p:cNvSpPr/>
          <p:nvPr/>
        </p:nvSpPr>
        <p:spPr>
          <a:xfrm>
            <a:off x="906726" y="511405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303" name="Attribut du COD"/>
          <p:cNvSpPr/>
          <p:nvPr/>
        </p:nvSpPr>
        <p:spPr>
          <a:xfrm>
            <a:off x="14735788" y="511405"/>
            <a:ext cx="4449434" cy="4291305"/>
          </a:xfrm>
          <a:prstGeom prst="ellipse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  <p:sp>
        <p:nvSpPr>
          <p:cNvPr id="304" name="Attribut du sujet"/>
          <p:cNvSpPr/>
          <p:nvPr/>
        </p:nvSpPr>
        <p:spPr>
          <a:xfrm>
            <a:off x="1036104" y="6319035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4" grpId="5"/>
      <p:bldP build="whole" bldLvl="1" animBg="1" rev="0" advAuto="0" spid="301" grpId="2"/>
      <p:bldP build="whole" bldLvl="1" animBg="1" rev="0" advAuto="0" spid="302" grpId="3"/>
      <p:bldP build="whole" bldLvl="1" animBg="1" rev="0" advAuto="0" spid="300" grpId="1"/>
      <p:bldP build="whole" bldLvl="1" animBg="1" rev="0" advAuto="0" spid="303" grpId="4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rofitons de cette petite fête, cette période est si ennuyeus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88620">
              <a:lnSpc>
                <a:spcPct val="100000"/>
              </a:lnSpc>
              <a:defRPr b="1" cap="none" spc="0" sz="12325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Profitons </a:t>
            </a:r>
            <a:r>
              <a:rPr>
                <a:solidFill>
                  <a:srgbClr val="4E7A27"/>
                </a:solidFill>
              </a:rPr>
              <a:t>de cette petite fête</a:t>
            </a:r>
            <a:r>
              <a:t>, cette période est </a:t>
            </a:r>
            <a:r>
              <a:rPr>
                <a:solidFill>
                  <a:srgbClr val="4E7A27"/>
                </a:solidFill>
              </a:rPr>
              <a:t>si ennuyeuse</a:t>
            </a:r>
            <a:r>
              <a:t>.</a:t>
            </a:r>
          </a:p>
        </p:txBody>
      </p:sp>
      <p:sp>
        <p:nvSpPr>
          <p:cNvPr id="307" name="COI"/>
          <p:cNvSpPr/>
          <p:nvPr/>
        </p:nvSpPr>
        <p:spPr>
          <a:xfrm>
            <a:off x="12090728" y="396402"/>
            <a:ext cx="4449433" cy="42913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7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COI</a:t>
            </a:r>
          </a:p>
        </p:txBody>
      </p:sp>
      <p:sp>
        <p:nvSpPr>
          <p:cNvPr id="308" name="Attribut du sujet"/>
          <p:cNvSpPr/>
          <p:nvPr/>
        </p:nvSpPr>
        <p:spPr>
          <a:xfrm>
            <a:off x="16892088" y="8877844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6" grpId="1"/>
      <p:bldP build="whole" bldLvl="1" animBg="1" rev="0" advAuto="0" spid="307" grpId="2"/>
      <p:bldP build="whole" bldLvl="1" animBg="1" rev="0" advAuto="0" spid="308" grpId="3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Il trouva charmante de la salle à manger qui était hideuse!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Il trouva </a:t>
            </a:r>
            <a:r>
              <a:rPr>
                <a:solidFill>
                  <a:srgbClr val="669D34"/>
                </a:solidFill>
              </a:rPr>
              <a:t>charmant</a:t>
            </a:r>
            <a:r>
              <a:t>e de la salle à manger qui était </a:t>
            </a:r>
            <a:r>
              <a:rPr>
                <a:solidFill>
                  <a:srgbClr val="4E7A27"/>
                </a:solidFill>
              </a:rPr>
              <a:t>hideuse</a:t>
            </a:r>
            <a:r>
              <a:t>!</a:t>
            </a:r>
          </a:p>
        </p:txBody>
      </p:sp>
      <p:sp>
        <p:nvSpPr>
          <p:cNvPr id="311" name="Attribut du COD"/>
          <p:cNvSpPr/>
          <p:nvPr/>
        </p:nvSpPr>
        <p:spPr>
          <a:xfrm>
            <a:off x="15080797" y="-466117"/>
            <a:ext cx="4449433" cy="4291305"/>
          </a:xfrm>
          <a:prstGeom prst="ellipse">
            <a:avLst/>
          </a:prstGeom>
          <a:solidFill>
            <a:schemeClr val="accent4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45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COD</a:t>
            </a:r>
          </a:p>
        </p:txBody>
      </p:sp>
      <p:sp>
        <p:nvSpPr>
          <p:cNvPr id="312" name="Attribut du sujet"/>
          <p:cNvSpPr/>
          <p:nvPr/>
        </p:nvSpPr>
        <p:spPr>
          <a:xfrm>
            <a:off x="19335894" y="8532836"/>
            <a:ext cx="4449433" cy="4291305"/>
          </a:xfrm>
          <a:prstGeom prst="ellipse">
            <a:avLst/>
          </a:prstGeom>
          <a:solidFill>
            <a:schemeClr val="accent2">
              <a:hueOff val="312616"/>
              <a:satOff val="21048"/>
              <a:lumOff val="-294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1" grpId="2"/>
      <p:bldP build="whole" bldLvl="1" animBg="1" rev="0" advAuto="0" spid="312" grpId="3"/>
      <p:bldP build="whole" bldLvl="1" animBg="1" rev="0" advAuto="0" spid="310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Un soir, au coucher du soleil, si près de son ami, au fond du verger, loin des importuns, dormait Cosett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342900">
              <a:lnSpc>
                <a:spcPct val="100000"/>
              </a:lnSpc>
              <a:defRPr b="1" cap="none" spc="0" sz="10875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Un soir, au coucher du soleil, si près de son ami, au fond du verger, loin des importuns, dormait </a:t>
            </a:r>
            <a:r>
              <a:rPr>
                <a:solidFill>
                  <a:srgbClr val="4E7A27"/>
                </a:solidFill>
              </a:rPr>
              <a:t>Cosette</a:t>
            </a:r>
            <a:r>
              <a:t>.</a:t>
            </a:r>
          </a:p>
        </p:txBody>
      </p:sp>
      <p:sp>
        <p:nvSpPr>
          <p:cNvPr id="315" name="Sujet"/>
          <p:cNvSpPr/>
          <p:nvPr/>
        </p:nvSpPr>
        <p:spPr>
          <a:xfrm>
            <a:off x="17305886" y="9826614"/>
            <a:ext cx="4449433" cy="429130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120000"/>
              </a:lnSpc>
              <a:defRPr cap="all" sz="53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4" grpId="1"/>
      <p:bldP build="whole" bldLvl="1" animBg="1" rev="0" advAuto="0" spid="315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Jacques céda au caprice de son fil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Jacques céda </a:t>
            </a:r>
            <a:r>
              <a:rPr>
                <a:solidFill>
                  <a:srgbClr val="4E7A27"/>
                </a:solidFill>
              </a:rPr>
              <a:t>au caprice</a:t>
            </a:r>
            <a:r>
              <a:t> de son fils. 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On le lui a souvent reproché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On le </a:t>
            </a:r>
            <a:r>
              <a:rPr>
                <a:solidFill>
                  <a:srgbClr val="4E7A27"/>
                </a:solidFill>
              </a:rPr>
              <a:t>lui</a:t>
            </a:r>
            <a:r>
              <a:t> a souvent reproché.  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En tête du cortège marchait le capitaine des pompier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En tête du cortège marchait </a:t>
            </a:r>
            <a:r>
              <a:rPr>
                <a:solidFill>
                  <a:srgbClr val="669D34"/>
                </a:solidFill>
              </a:rPr>
              <a:t>le capitaine des pompiers.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Javert jugeait Jean Valjean coupabl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l" defTabSz="457200">
              <a:lnSpc>
                <a:spcPct val="100000"/>
              </a:lnSpc>
              <a:defRPr b="1" cap="none" spc="0" sz="145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Javert jugeait Jean Valjean </a:t>
            </a:r>
            <a:r>
              <a:rPr>
                <a:solidFill>
                  <a:srgbClr val="4E7A27"/>
                </a:solidFill>
              </a:rPr>
              <a:t>coupable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5_BoldColor_ISO">
  <a:themeElements>
    <a:clrScheme name="25_BoldColor_ISO">
      <a:dk1>
        <a:srgbClr val="000000"/>
      </a:dk1>
      <a:lt1>
        <a:srgbClr val="00BFF3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_ISO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_I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5_BoldColor_ISO">
  <a:themeElements>
    <a:clrScheme name="25_BoldColor_ISO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_ISO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_I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