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b="def" i="def"/>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b="def" i="def"/>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b="def" i="def"/>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b="def" i="def"/>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b="def" i="def"/>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b="def" i="def"/>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xte du titre"/>
          <p:cNvSpPr txBox="1"/>
          <p:nvPr>
            <p:ph type="title"/>
          </p:nvPr>
        </p:nvSpPr>
        <p:spPr>
          <a:xfrm>
            <a:off x="2019300" y="3429000"/>
            <a:ext cx="20955000" cy="4102100"/>
          </a:xfrm>
          <a:prstGeom prst="rect">
            <a:avLst/>
          </a:prstGeom>
        </p:spPr>
        <p:txBody>
          <a:bodyPr anchor="b"/>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Texte du titre</a:t>
            </a:r>
          </a:p>
        </p:txBody>
      </p:sp>
      <p:sp>
        <p:nvSpPr>
          <p:cNvPr id="12" name="Texte niveau 1…"/>
          <p:cNvSpPr txBox="1"/>
          <p:nvPr>
            <p:ph type="body" sz="quarter" idx="1"/>
          </p:nvPr>
        </p:nvSpPr>
        <p:spPr>
          <a:xfrm>
            <a:off x="2019300" y="7518400"/>
            <a:ext cx="20955000" cy="1968500"/>
          </a:xfrm>
          <a:prstGeom prst="rect">
            <a:avLst/>
          </a:prstGeom>
        </p:spPr>
        <p:txBody>
          <a:bodyPr anchor="t"/>
          <a:lstStyle>
            <a:lvl1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pho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Image"/>
          <p:cNvSpPr/>
          <p:nvPr>
            <p:ph type="pic" idx="21"/>
          </p:nvPr>
        </p:nvSpPr>
        <p:spPr>
          <a:xfrm>
            <a:off x="611458" y="-906627"/>
            <a:ext cx="22606597" cy="14732000"/>
          </a:xfrm>
          <a:prstGeom prst="rect">
            <a:avLst/>
          </a:prstGeom>
          <a:ln w="9525">
            <a:round/>
          </a:ln>
        </p:spPr>
        <p:txBody>
          <a:bodyPr lIns="91439" tIns="45719" rIns="91439" bIns="45719" anchor="t">
            <a:noAutofit/>
          </a:bodyPr>
          <a:lstStyle/>
          <a:p>
            <a:pPr/>
          </a:p>
        </p:txBody>
      </p:sp>
      <p:sp>
        <p:nvSpPr>
          <p:cNvPr id="93" name="Image"/>
          <p:cNvSpPr/>
          <p:nvPr>
            <p:ph type="pic" idx="22"/>
          </p:nvPr>
        </p:nvSpPr>
        <p:spPr>
          <a:xfrm>
            <a:off x="751558" y="-758563"/>
            <a:ext cx="22203409" cy="14469256"/>
          </a:xfrm>
          <a:prstGeom prst="rect">
            <a:avLst/>
          </a:prstGeom>
          <a:ln w="9525">
            <a:round/>
          </a:ln>
        </p:spPr>
        <p:txBody>
          <a:bodyPr lIns="91439" tIns="45719" rIns="91439" bIns="45719" anchor="t">
            <a:noAutofit/>
          </a:bodyPr>
          <a:lstStyle/>
          <a:p>
            <a:pPr/>
          </a:p>
        </p:txBody>
      </p:sp>
      <p:sp>
        <p:nvSpPr>
          <p:cNvPr id="9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Image"/>
          <p:cNvSpPr/>
          <p:nvPr>
            <p:ph type="pic" idx="21"/>
          </p:nvPr>
        </p:nvSpPr>
        <p:spPr>
          <a:xfrm>
            <a:off x="1894636" y="925160"/>
            <a:ext cx="21212638" cy="13823602"/>
          </a:xfrm>
          <a:prstGeom prst="rect">
            <a:avLst/>
          </a:prstGeom>
          <a:ln w="9525">
            <a:round/>
          </a:ln>
        </p:spPr>
        <p:txBody>
          <a:bodyPr lIns="91439" tIns="45719" rIns="91439" bIns="45719" anchor="t">
            <a:noAutofit/>
          </a:bodyPr>
          <a:lstStyle/>
          <a:p>
            <a:pPr/>
          </a:p>
        </p:txBody>
      </p:sp>
      <p:sp>
        <p:nvSpPr>
          <p:cNvPr id="102" name="Image"/>
          <p:cNvSpPr/>
          <p:nvPr>
            <p:ph type="pic" sz="half" idx="22"/>
          </p:nvPr>
        </p:nvSpPr>
        <p:spPr>
          <a:xfrm>
            <a:off x="11546603" y="-229489"/>
            <a:ext cx="11838431" cy="7714730"/>
          </a:xfrm>
          <a:prstGeom prst="rect">
            <a:avLst/>
          </a:prstGeom>
          <a:ln w="9525">
            <a:round/>
          </a:ln>
        </p:spPr>
        <p:txBody>
          <a:bodyPr lIns="91439" tIns="45719" rIns="91439" bIns="45719" anchor="t">
            <a:noAutofit/>
          </a:bodyPr>
          <a:lstStyle/>
          <a:p>
            <a:pPr/>
          </a:p>
        </p:txBody>
      </p:sp>
      <p:sp>
        <p:nvSpPr>
          <p:cNvPr id="103" name="Image"/>
          <p:cNvSpPr/>
          <p:nvPr>
            <p:ph type="pic" idx="23"/>
          </p:nvPr>
        </p:nvSpPr>
        <p:spPr>
          <a:xfrm>
            <a:off x="1601469" y="1266508"/>
            <a:ext cx="16989992" cy="11071839"/>
          </a:xfrm>
          <a:prstGeom prst="rect">
            <a:avLst/>
          </a:prstGeom>
          <a:ln w="9525">
            <a:round/>
          </a:ln>
        </p:spPr>
        <p:txBody>
          <a:bodyPr lIns="91439" tIns="45719" rIns="91439" bIns="45719" anchor="t">
            <a:noAutofit/>
          </a:bodyPr>
          <a:lstStyle/>
          <a:p>
            <a:pPr/>
          </a:p>
        </p:txBody>
      </p:sp>
      <p:sp>
        <p:nvSpPr>
          <p:cNvPr id="10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Gilles Allain"/>
          <p:cNvSpPr txBox="1"/>
          <p:nvPr>
            <p:ph type="body" sz="quarter" idx="21"/>
          </p:nvPr>
        </p:nvSpPr>
        <p:spPr>
          <a:xfrm>
            <a:off x="2374900" y="8953500"/>
            <a:ext cx="19621500" cy="736600"/>
          </a:xfrm>
          <a:prstGeom prst="rect">
            <a:avLst/>
          </a:prstGeom>
        </p:spPr>
        <p:txBody>
          <a:bodyPr anchor="t">
            <a:spAutoFit/>
          </a:bodyPr>
          <a:lstStyle>
            <a:lvl1pPr marL="0" indent="0" algn="ctr">
              <a:spcBef>
                <a:spcPts val="0"/>
              </a:spcBef>
              <a:buSzTx/>
              <a:buNone/>
              <a:defRPr i="1" sz="4400"/>
            </a:lvl1pPr>
          </a:lstStyle>
          <a:p>
            <a:pPr/>
            <a:r>
              <a:t>-Gilles Allain</a:t>
            </a:r>
          </a:p>
        </p:txBody>
      </p:sp>
      <p:sp>
        <p:nvSpPr>
          <p:cNvPr id="112" name="« Saisissez une citation ici. »"/>
          <p:cNvSpPr txBox="1"/>
          <p:nvPr>
            <p:ph type="body" sz="quarter" idx="22"/>
          </p:nvPr>
        </p:nvSpPr>
        <p:spPr>
          <a:xfrm>
            <a:off x="2374900" y="5530850"/>
            <a:ext cx="19621500" cy="939800"/>
          </a:xfrm>
          <a:prstGeom prst="rect">
            <a:avLst/>
          </a:prstGeom>
        </p:spPr>
        <p:txBody>
          <a:bodyPr>
            <a:spAutoFit/>
          </a:bodyPr>
          <a:lstStyle>
            <a:lvl1pPr marL="0" indent="0" algn="ctr">
              <a:spcBef>
                <a:spcPts val="0"/>
              </a:spcBef>
              <a:buSzTx/>
              <a:buNone/>
              <a:defRPr sz="5800"/>
            </a:lvl1pPr>
          </a:lstStyle>
          <a:p>
            <a:pPr/>
            <a:r>
              <a:t>« Saisissez une citation ici. »</a:t>
            </a:r>
          </a:p>
        </p:txBody>
      </p:sp>
      <p:sp>
        <p:nvSpPr>
          <p:cNvPr id="1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Image"/>
          <p:cNvSpPr/>
          <p:nvPr>
            <p:ph type="pic" idx="21"/>
          </p:nvPr>
        </p:nvSpPr>
        <p:spPr>
          <a:xfrm>
            <a:off x="-1067601" y="-2616200"/>
            <a:ext cx="27665345" cy="18028626"/>
          </a:xfrm>
          <a:prstGeom prst="rect">
            <a:avLst/>
          </a:prstGeom>
        </p:spPr>
        <p:txBody>
          <a:bodyPr lIns="91439" tIns="45719" rIns="91439" bIns="45719" anchor="t">
            <a:noAutofit/>
          </a:bodyPr>
          <a:lstStyle/>
          <a:p>
            <a:pPr/>
          </a:p>
        </p:txBody>
      </p:sp>
      <p:sp>
        <p:nvSpPr>
          <p:cNvPr id="12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21"/>
          </p:nvPr>
        </p:nvSpPr>
        <p:spPr>
          <a:xfrm>
            <a:off x="3012055" y="-1422648"/>
            <a:ext cx="18708909" cy="12192000"/>
          </a:xfrm>
          <a:prstGeom prst="rect">
            <a:avLst/>
          </a:prstGeom>
          <a:ln w="9525">
            <a:round/>
          </a:ln>
        </p:spPr>
        <p:txBody>
          <a:bodyPr lIns="91439" tIns="45719" rIns="91439" bIns="45719" anchor="t">
            <a:noAutofit/>
          </a:bodyPr>
          <a:lstStyle/>
          <a:p>
            <a:pPr/>
          </a:p>
        </p:txBody>
      </p:sp>
      <p:sp>
        <p:nvSpPr>
          <p:cNvPr id="21" name="Texte du titre"/>
          <p:cNvSpPr txBox="1"/>
          <p:nvPr>
            <p:ph type="title"/>
          </p:nvPr>
        </p:nvSpPr>
        <p:spPr>
          <a:xfrm>
            <a:off x="2019300" y="9105900"/>
            <a:ext cx="20955000" cy="2349500"/>
          </a:xfrm>
          <a:prstGeom prst="rect">
            <a:avLst/>
          </a:prstGeom>
        </p:spPr>
        <p:txBody>
          <a:bodyPr anchor="b"/>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Texte du titre</a:t>
            </a:r>
          </a:p>
        </p:txBody>
      </p:sp>
      <p:sp>
        <p:nvSpPr>
          <p:cNvPr id="22" name="Texte niveau 1…"/>
          <p:cNvSpPr txBox="1"/>
          <p:nvPr>
            <p:ph type="body" sz="quarter" idx="1"/>
          </p:nvPr>
        </p:nvSpPr>
        <p:spPr>
          <a:xfrm>
            <a:off x="2019300" y="11480800"/>
            <a:ext cx="20955000" cy="1841500"/>
          </a:xfrm>
          <a:prstGeom prst="rect">
            <a:avLst/>
          </a:prstGeom>
        </p:spPr>
        <p:txBody>
          <a:bodyPr anchor="t"/>
          <a:lstStyle>
            <a:lvl1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exte du titre"/>
          <p:cNvSpPr txBox="1"/>
          <p:nvPr>
            <p:ph type="title"/>
          </p:nvPr>
        </p:nvSpPr>
        <p:spPr>
          <a:xfrm>
            <a:off x="2019300" y="4800600"/>
            <a:ext cx="20955000" cy="4102100"/>
          </a:xfrm>
          <a:prstGeom prst="rect">
            <a:avLst/>
          </a:prstGeom>
        </p:spPr>
        <p:txBody>
          <a:bodyPr/>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Texte du titre</a:t>
            </a:r>
          </a:p>
        </p:txBody>
      </p:sp>
      <p:sp>
        <p:nvSpPr>
          <p:cNvPr id="31" name="Numéro de diapositive"/>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age"/>
          <p:cNvSpPr/>
          <p:nvPr>
            <p:ph type="pic" idx="21"/>
          </p:nvPr>
        </p:nvSpPr>
        <p:spPr>
          <a:xfrm>
            <a:off x="12077064" y="-1117735"/>
            <a:ext cx="22736901" cy="14816916"/>
          </a:xfrm>
          <a:prstGeom prst="rect">
            <a:avLst/>
          </a:prstGeom>
          <a:ln w="9525">
            <a:round/>
          </a:ln>
        </p:spPr>
        <p:txBody>
          <a:bodyPr lIns="91439" tIns="45719" rIns="91439" bIns="45719" anchor="t">
            <a:noAutofit/>
          </a:bodyPr>
          <a:lstStyle/>
          <a:p>
            <a:pPr/>
          </a:p>
        </p:txBody>
      </p:sp>
      <p:sp>
        <p:nvSpPr>
          <p:cNvPr id="39" name="Texte du titre"/>
          <p:cNvSpPr txBox="1"/>
          <p:nvPr>
            <p:ph type="title"/>
          </p:nvPr>
        </p:nvSpPr>
        <p:spPr>
          <a:xfrm>
            <a:off x="1714500" y="1651000"/>
            <a:ext cx="9880600" cy="5499100"/>
          </a:xfrm>
          <a:prstGeom prst="rect">
            <a:avLst/>
          </a:prstGeom>
        </p:spPr>
        <p:txBody>
          <a:bodyPr anchor="b"/>
          <a:lstStyle/>
          <a:p>
            <a:pPr/>
            <a:r>
              <a:t>Texte du titre</a:t>
            </a:r>
          </a:p>
        </p:txBody>
      </p:sp>
      <p:sp>
        <p:nvSpPr>
          <p:cNvPr id="40" name="Texte niveau 1…"/>
          <p:cNvSpPr txBox="1"/>
          <p:nvPr>
            <p:ph type="body" sz="quarter" idx="1"/>
          </p:nvPr>
        </p:nvSpPr>
        <p:spPr>
          <a:xfrm>
            <a:off x="1714500" y="7315200"/>
            <a:ext cx="9880600" cy="47498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idx="21"/>
          </p:nvPr>
        </p:nvSpPr>
        <p:spPr>
          <a:xfrm>
            <a:off x="12594589" y="940886"/>
            <a:ext cx="20229006" cy="13182601"/>
          </a:xfrm>
          <a:prstGeom prst="rect">
            <a:avLst/>
          </a:prstGeom>
          <a:ln w="9525">
            <a:round/>
          </a:ln>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1727200" y="3810000"/>
            <a:ext cx="9601200" cy="8470900"/>
          </a:xfrm>
          <a:prstGeom prst="rect">
            <a:avLst/>
          </a:prstGeom>
        </p:spPr>
        <p:txBody>
          <a:bodyPr/>
          <a:lstStyle>
            <a:lvl1pPr marL="495300" indent="-495300">
              <a:defRPr sz="4600">
                <a:latin typeface="Arial"/>
                <a:ea typeface="Arial"/>
                <a:cs typeface="Arial"/>
                <a:sym typeface="Arial"/>
              </a:defRPr>
            </a:lvl1pPr>
            <a:lvl2pPr marL="990600" indent="-495300">
              <a:defRPr sz="4600">
                <a:latin typeface="Arial"/>
                <a:ea typeface="Arial"/>
                <a:cs typeface="Arial"/>
                <a:sym typeface="Arial"/>
              </a:defRPr>
            </a:lvl2pPr>
            <a:lvl3pPr marL="1485900" indent="-495300">
              <a:defRPr sz="4600">
                <a:latin typeface="Arial"/>
                <a:ea typeface="Arial"/>
                <a:cs typeface="Arial"/>
                <a:sym typeface="Arial"/>
              </a:defRPr>
            </a:lvl3pPr>
            <a:lvl4pPr marL="1981200" indent="-495300">
              <a:defRPr sz="4600">
                <a:latin typeface="Arial"/>
                <a:ea typeface="Arial"/>
                <a:cs typeface="Arial"/>
                <a:sym typeface="Arial"/>
              </a:defRPr>
            </a:lvl4pPr>
            <a:lvl5pPr marL="2476500" indent="-495300">
              <a:defRPr sz="4600">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Texte niveau 1…"/>
          <p:cNvSpPr txBox="1"/>
          <p:nvPr>
            <p:ph type="body" idx="1"/>
          </p:nvPr>
        </p:nvSpPr>
        <p:spPr>
          <a:xfrm>
            <a:off x="1714500" y="965200"/>
            <a:ext cx="20955000" cy="11785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Sous-ti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Image"/>
          <p:cNvSpPr/>
          <p:nvPr>
            <p:ph type="pic" idx="21"/>
          </p:nvPr>
        </p:nvSpPr>
        <p:spPr>
          <a:xfrm>
            <a:off x="1643849" y="-1906357"/>
            <a:ext cx="21149127" cy="13782214"/>
          </a:xfrm>
          <a:prstGeom prst="rect">
            <a:avLst/>
          </a:prstGeom>
          <a:ln w="9525">
            <a:round/>
          </a:ln>
        </p:spPr>
        <p:txBody>
          <a:bodyPr lIns="91439" tIns="45719" rIns="91439" bIns="45719" anchor="t">
            <a:noAutofit/>
          </a:bodyPr>
          <a:lstStyle/>
          <a:p>
            <a:pPr/>
          </a:p>
        </p:txBody>
      </p:sp>
      <p:sp>
        <p:nvSpPr>
          <p:cNvPr id="84" name="Texte niveau 1…"/>
          <p:cNvSpPr txBox="1"/>
          <p:nvPr>
            <p:ph type="body" sz="quarter" idx="1"/>
          </p:nvPr>
        </p:nvSpPr>
        <p:spPr>
          <a:xfrm>
            <a:off x="1905000" y="10121900"/>
            <a:ext cx="9766300" cy="927100"/>
          </a:xfrm>
          <a:prstGeom prst="rect">
            <a:avLst/>
          </a:prstGeom>
        </p:spPr>
        <p:txBody>
          <a:bodyPr anchor="t"/>
          <a:lstStyle>
            <a:lvl1pPr marL="0" indent="0">
              <a:spcBef>
                <a:spcPts val="0"/>
              </a:spcBef>
              <a:buSzTx/>
              <a:buNone/>
              <a:defRPr sz="3200">
                <a:solidFill>
                  <a:srgbClr val="515151"/>
                </a:solidFill>
                <a:latin typeface="Bradley Hand ITC TT-Bold"/>
                <a:ea typeface="Bradley Hand ITC TT-Bold"/>
                <a:cs typeface="Bradley Hand ITC TT-Bold"/>
                <a:sym typeface="Bradley Hand ITC TT-Bold"/>
              </a:defRPr>
            </a:lvl1pPr>
            <a:lvl2pPr marL="0" indent="0">
              <a:spcBef>
                <a:spcPts val="0"/>
              </a:spcBef>
              <a:buSzTx/>
              <a:buNone/>
              <a:defRPr sz="3200">
                <a:solidFill>
                  <a:srgbClr val="515151"/>
                </a:solidFill>
                <a:latin typeface="Bradley Hand ITC TT-Bold"/>
                <a:ea typeface="Bradley Hand ITC TT-Bold"/>
                <a:cs typeface="Bradley Hand ITC TT-Bold"/>
                <a:sym typeface="Bradley Hand ITC TT-Bold"/>
              </a:defRPr>
            </a:lvl2pPr>
            <a:lvl3pPr marL="0" indent="0">
              <a:spcBef>
                <a:spcPts val="0"/>
              </a:spcBef>
              <a:buSzTx/>
              <a:buNone/>
              <a:defRPr sz="3200">
                <a:solidFill>
                  <a:srgbClr val="515151"/>
                </a:solidFill>
                <a:latin typeface="Bradley Hand ITC TT-Bold"/>
                <a:ea typeface="Bradley Hand ITC TT-Bold"/>
                <a:cs typeface="Bradley Hand ITC TT-Bold"/>
                <a:sym typeface="Bradley Hand ITC TT-Bold"/>
              </a:defRPr>
            </a:lvl3pPr>
            <a:lvl4pPr marL="0" indent="0">
              <a:spcBef>
                <a:spcPts val="0"/>
              </a:spcBef>
              <a:buSzTx/>
              <a:buNone/>
              <a:defRPr sz="3200">
                <a:solidFill>
                  <a:srgbClr val="515151"/>
                </a:solidFill>
                <a:latin typeface="Bradley Hand ITC TT-Bold"/>
                <a:ea typeface="Bradley Hand ITC TT-Bold"/>
                <a:cs typeface="Bradley Hand ITC TT-Bold"/>
                <a:sym typeface="Bradley Hand ITC TT-Bold"/>
              </a:defRPr>
            </a:lvl4pPr>
            <a:lvl5pPr marL="0" indent="0">
              <a:spcBef>
                <a:spcPts val="0"/>
              </a:spcBef>
              <a:buSzTx/>
              <a:buNone/>
              <a:defRPr sz="3200">
                <a:solidFill>
                  <a:srgbClr val="515151"/>
                </a:solidFill>
                <a:latin typeface="Bradley Hand ITC TT-Bold"/>
                <a:ea typeface="Bradley Hand ITC TT-Bold"/>
                <a:cs typeface="Bradley Hand ITC TT-Bold"/>
                <a:sym typeface="Bradley Hand ITC TT-Bold"/>
              </a:defRPr>
            </a:lvl5pPr>
          </a:lstStyle>
          <a:p>
            <a:pPr/>
            <a:r>
              <a:t>Texte niveau 1</a:t>
            </a:r>
          </a:p>
          <a:p>
            <a:pPr lvl="1"/>
            <a:r>
              <a:t>Texte niveau 2</a:t>
            </a:r>
          </a:p>
          <a:p>
            <a:pPr lvl="2"/>
            <a:r>
              <a:t>Texte niveau 3</a:t>
            </a:r>
          </a:p>
          <a:p>
            <a:pPr lvl="3"/>
            <a:r>
              <a:t>Texte niveau 4</a:t>
            </a:r>
          </a:p>
          <a:p>
            <a:pPr lvl="4"/>
            <a:r>
              <a:t>Texte niveau 5</a:t>
            </a:r>
          </a:p>
        </p:txBody>
      </p:sp>
      <p:sp>
        <p:nvSpPr>
          <p:cNvPr id="8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1714500" y="444500"/>
            <a:ext cx="20955000" cy="2501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1714500" y="3822700"/>
            <a:ext cx="20955000" cy="892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11976100" y="12846050"/>
            <a:ext cx="419100" cy="457200"/>
          </a:xfrm>
          <a:prstGeom prst="rect">
            <a:avLst/>
          </a:prstGeom>
          <a:ln w="12700">
            <a:miter lim="400000"/>
          </a:ln>
        </p:spPr>
        <p:txBody>
          <a:bodyPr wrap="none" lIns="50800" tIns="50800" rIns="50800" bIns="50800" anchor="ctr">
            <a:spAutoFit/>
          </a:bodyPr>
          <a:lstStyle>
            <a:lvl1pPr>
              <a:defRPr sz="2400">
                <a:solidFill>
                  <a:srgbClr val="434343"/>
                </a:solidFill>
                <a:effectLst>
                  <a:outerShdw sx="100000" sy="100000" kx="0" ky="0" algn="b" rotWithShape="0" blurRad="25400" dist="23648" dir="16200000">
                    <a:srgbClr val="000000">
                      <a:alpha val="20689"/>
                    </a:srgbClr>
                  </a:outerShdw>
                </a:effectLs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1pPr>
      <a:lvl2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2pPr>
      <a:lvl3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3pPr>
      <a:lvl4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4pPr>
      <a:lvl5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5pPr>
      <a:lvl6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6pPr>
      <a:lvl7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7pPr>
      <a:lvl8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8pPr>
      <a:lvl9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9pPr>
    </p:titleStyle>
    <p:bodyStyle>
      <a:lvl1pPr marL="5842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1pPr>
      <a:lvl2pPr marL="11684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2pPr>
      <a:lvl3pPr marL="17526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3pPr>
      <a:lvl4pPr marL="23368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4pPr>
      <a:lvl5pPr marL="29210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5pPr>
      <a:lvl6pPr marL="35052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6pPr>
      <a:lvl7pPr marL="40894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7pPr>
      <a:lvl8pPr marL="46736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8pPr>
      <a:lvl9pPr marL="52578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laculturegenerale.com/registres-litteraires-liste-exemples-procedes/#Le_registre merveilleux : d&#233;finition" TargetMode="External"/></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7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7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7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8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Les registres littéraires"/>
          <p:cNvSpPr txBox="1"/>
          <p:nvPr>
            <p:ph type="ctrTitle"/>
          </p:nvPr>
        </p:nvSpPr>
        <p:spPr>
          <a:xfrm>
            <a:off x="2019300" y="-452338"/>
            <a:ext cx="20955000" cy="4102101"/>
          </a:xfrm>
          <a:prstGeom prst="rect">
            <a:avLst/>
          </a:prstGeom>
        </p:spPr>
        <p:txBody>
          <a:bodyPr/>
          <a:lstStyle>
            <a:lvl1pPr>
              <a:defRPr>
                <a:solidFill>
                  <a:srgbClr val="C4BC00"/>
                </a:solidFill>
                <a:latin typeface="Bradley Hand ITC TT-Bold"/>
                <a:ea typeface="Bradley Hand ITC TT-Bold"/>
                <a:cs typeface="Bradley Hand ITC TT-Bold"/>
                <a:sym typeface="Bradley Hand ITC TT-Bold"/>
              </a:defRPr>
            </a:lvl1pPr>
          </a:lstStyle>
          <a:p>
            <a:pPr/>
            <a:r>
              <a:t>Les registres littéraires</a:t>
            </a:r>
          </a:p>
        </p:txBody>
      </p:sp>
      <p:sp>
        <p:nvSpPr>
          <p:cNvPr id="138" name="On appelle registre littéraire (ou tonalité, ton)  l’ensemble des caractéristiques d’un texte qui provoque des effets particuliers sur le lecteur."/>
          <p:cNvSpPr/>
          <p:nvPr/>
        </p:nvSpPr>
        <p:spPr>
          <a:xfrm>
            <a:off x="3127547" y="4209211"/>
            <a:ext cx="18738506" cy="4391932"/>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5800">
                <a:solidFill>
                  <a:srgbClr val="FFFFFF"/>
                </a:solidFill>
                <a:latin typeface="Arial Rounded MT Bold"/>
                <a:ea typeface="Arial Rounded MT Bold"/>
                <a:cs typeface="Arial Rounded MT Bold"/>
                <a:sym typeface="Arial Rounded MT Bold"/>
              </a:defRPr>
            </a:lvl1pPr>
          </a:lstStyle>
          <a:p>
            <a:pPr/>
            <a:r>
              <a:t>On appelle registre littéraire (ou tonalité, ton)  l’ensemble des caractéristiques d’un texte qui provoque des effets particuliers sur le lecteur.</a:t>
            </a:r>
          </a:p>
        </p:txBody>
      </p:sp>
      <p:sp>
        <p:nvSpPr>
          <p:cNvPr id="139" name="Dans un même texte, on peut trouver plusieurs registres."/>
          <p:cNvSpPr/>
          <p:nvPr/>
        </p:nvSpPr>
        <p:spPr>
          <a:xfrm>
            <a:off x="3127547" y="8111193"/>
            <a:ext cx="18738506" cy="4650688"/>
          </a:xfrm>
          <a:prstGeom prst="rect">
            <a:avLst/>
          </a:prstGeom>
          <a:blipFill>
            <a:blip r:embed="rId3"/>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6400">
                <a:solidFill>
                  <a:srgbClr val="FFFFFF"/>
                </a:solidFill>
                <a:latin typeface="Arial Rounded MT Bold"/>
                <a:ea typeface="Arial Rounded MT Bold"/>
                <a:cs typeface="Arial Rounded MT Bold"/>
                <a:sym typeface="Arial Rounded MT Bold"/>
              </a:defRPr>
            </a:lvl1pPr>
          </a:lstStyle>
          <a:p>
            <a:pPr/>
            <a:r>
              <a:t> Dans un même texte, on peut trouver plusieurs registres.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32" presetID="4" grpId="2" fill="hold">
                                  <p:stCondLst>
                                    <p:cond delay="0"/>
                                  </p:stCondLst>
                                  <p:iterate type="el" backwards="0">
                                    <p:tmAbs val="0"/>
                                  </p:iterate>
                                  <p:childTnLst>
                                    <p:set>
                                      <p:cBhvr>
                                        <p:cTn id="10" fill="hold"/>
                                        <p:tgtEl>
                                          <p:spTgt spid="138"/>
                                        </p:tgtEl>
                                        <p:attrNameLst>
                                          <p:attrName>style.visibility</p:attrName>
                                        </p:attrNameLst>
                                      </p:cBhvr>
                                      <p:to>
                                        <p:strVal val="visible"/>
                                      </p:to>
                                    </p:set>
                                    <p:animEffect filter="box(out)" transition="in">
                                      <p:cBhvr>
                                        <p:cTn id="11" dur="1000"/>
                                        <p:tgtEl>
                                          <p:spTgt spid="13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32" presetID="4" grpId="3" fill="hold">
                                  <p:stCondLst>
                                    <p:cond delay="0"/>
                                  </p:stCondLst>
                                  <p:iterate type="el" backwards="0">
                                    <p:tmAbs val="0"/>
                                  </p:iterate>
                                  <p:childTnLst>
                                    <p:set>
                                      <p:cBhvr>
                                        <p:cTn id="15" fill="hold"/>
                                        <p:tgtEl>
                                          <p:spTgt spid="139"/>
                                        </p:tgtEl>
                                        <p:attrNameLst>
                                          <p:attrName>style.visibility</p:attrName>
                                        </p:attrNameLst>
                                      </p:cBhvr>
                                      <p:to>
                                        <p:strVal val="visible"/>
                                      </p:to>
                                    </p:set>
                                    <p:animEffect filter="box(out)" transition="in">
                                      <p:cBhvr>
                                        <p:cTn id="16"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2"/>
      <p:bldP build="whole" bldLvl="1" animBg="1" rev="0" advAuto="0" spid="139" grpId="3"/>
      <p:bldP build="whole" bldLvl="1" animBg="1" rev="0" advAuto="0" spid="137"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Un éclair... puis la nuit ! – Fugitive beauté…"/>
          <p:cNvSpPr txBox="1"/>
          <p:nvPr/>
        </p:nvSpPr>
        <p:spPr>
          <a:xfrm>
            <a:off x="1151038" y="520700"/>
            <a:ext cx="22437856" cy="1267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7500">
                <a:solidFill>
                  <a:srgbClr val="000000">
                    <a:alpha val="87059"/>
                  </a:srgbClr>
                </a:solidFill>
                <a:latin typeface="Helvetica"/>
                <a:ea typeface="Helvetica"/>
                <a:cs typeface="Helvetica"/>
                <a:sym typeface="Helvetica"/>
              </a:defRPr>
            </a:pPr>
            <a:r>
              <a:t>Un éclair... puis la nuit ! – Fugitive beauté </a:t>
            </a:r>
          </a:p>
          <a:p>
            <a:pPr algn="l" defTabSz="457200">
              <a:defRPr sz="7500">
                <a:solidFill>
                  <a:srgbClr val="000000">
                    <a:alpha val="87059"/>
                  </a:srgbClr>
                </a:solidFill>
                <a:latin typeface="Helvetica"/>
                <a:ea typeface="Helvetica"/>
                <a:cs typeface="Helvetica"/>
                <a:sym typeface="Helvetica"/>
              </a:defRPr>
            </a:pPr>
            <a:r>
              <a:t>Dont le regard </a:t>
            </a:r>
            <a:r>
              <a:rPr>
                <a:solidFill>
                  <a:srgbClr val="B51A00"/>
                </a:solidFill>
              </a:rPr>
              <a:t>m’a</a:t>
            </a:r>
            <a:r>
              <a:t> fait soudainement renaître, </a:t>
            </a:r>
          </a:p>
          <a:p>
            <a:pPr algn="l" defTabSz="457200">
              <a:defRPr sz="7500">
                <a:solidFill>
                  <a:srgbClr val="000000">
                    <a:alpha val="87059"/>
                  </a:srgbClr>
                </a:solidFill>
                <a:latin typeface="Helvetica"/>
                <a:ea typeface="Helvetica"/>
                <a:cs typeface="Helvetica"/>
                <a:sym typeface="Helvetica"/>
              </a:defRPr>
            </a:pPr>
            <a:r>
              <a:t>Ne te verrai-je plus que dans </a:t>
            </a:r>
            <a:r>
              <a:rPr>
                <a:solidFill>
                  <a:srgbClr val="000000"/>
                </a:solidFill>
              </a:rPr>
              <a:t>l’éternité</a:t>
            </a:r>
            <a:r>
              <a:t> ?</a:t>
            </a:r>
          </a:p>
          <a:p>
            <a:pPr algn="l" defTabSz="457200">
              <a:defRPr sz="7500">
                <a:solidFill>
                  <a:srgbClr val="000000">
                    <a:alpha val="87059"/>
                  </a:srgbClr>
                </a:solidFill>
                <a:latin typeface="Helvetica"/>
                <a:ea typeface="Helvetica"/>
                <a:cs typeface="Helvetica"/>
                <a:sym typeface="Helvetica"/>
              </a:defRPr>
            </a:pPr>
          </a:p>
          <a:p>
            <a:pPr algn="l" defTabSz="457200">
              <a:defRPr sz="7500">
                <a:solidFill>
                  <a:srgbClr val="000000">
                    <a:alpha val="87059"/>
                  </a:srgbClr>
                </a:solidFill>
                <a:latin typeface="Helvetica"/>
                <a:ea typeface="Helvetica"/>
                <a:cs typeface="Helvetica"/>
                <a:sym typeface="Helvetica"/>
              </a:defRPr>
            </a:pPr>
            <a:r>
              <a:t>Ailleurs, bien loin d’ici </a:t>
            </a:r>
            <a:r>
              <a:rPr>
                <a:solidFill>
                  <a:srgbClr val="B51A00"/>
                </a:solidFill>
              </a:rPr>
              <a:t>! trop tard ! jamais peut-être !</a:t>
            </a:r>
            <a:r>
              <a:t> </a:t>
            </a:r>
          </a:p>
          <a:p>
            <a:pPr algn="l" defTabSz="457200">
              <a:defRPr sz="7500">
                <a:solidFill>
                  <a:srgbClr val="000000">
                    <a:alpha val="87059"/>
                  </a:srgbClr>
                </a:solidFill>
                <a:latin typeface="Helvetica"/>
                <a:ea typeface="Helvetica"/>
                <a:cs typeface="Helvetica"/>
                <a:sym typeface="Helvetica"/>
              </a:defRPr>
            </a:pPr>
            <a:r>
              <a:t>Car </a:t>
            </a:r>
            <a:r>
              <a:rPr>
                <a:solidFill>
                  <a:srgbClr val="B51A00"/>
                </a:solidFill>
              </a:rPr>
              <a:t>j’ignore</a:t>
            </a:r>
            <a:r>
              <a:t> où tu fuis, tu ne sais où je vais,</a:t>
            </a:r>
          </a:p>
          <a:p>
            <a:pPr algn="l" defTabSz="457200">
              <a:defRPr sz="7500">
                <a:solidFill>
                  <a:srgbClr val="000000">
                    <a:alpha val="87059"/>
                  </a:srgbClr>
                </a:solidFill>
                <a:latin typeface="Helvetica"/>
                <a:ea typeface="Helvetica"/>
                <a:cs typeface="Helvetica"/>
                <a:sym typeface="Helvetica"/>
              </a:defRPr>
            </a:pPr>
            <a:r>
              <a:rPr>
                <a:solidFill>
                  <a:srgbClr val="B51A00"/>
                </a:solidFill>
              </a:rPr>
              <a:t>Ô toi que j’eusse aimée</a:t>
            </a:r>
            <a:r>
              <a:t>, ô toi qui le savais !</a:t>
            </a:r>
          </a:p>
          <a:p>
            <a:pPr algn="l" defTabSz="457200">
              <a:defRPr sz="7500">
                <a:solidFill>
                  <a:srgbClr val="000000">
                    <a:alpha val="87059"/>
                  </a:srgbClr>
                </a:solidFill>
                <a:latin typeface="Helvetica"/>
                <a:ea typeface="Helvetica"/>
                <a:cs typeface="Helvetica"/>
                <a:sym typeface="Helvetica"/>
              </a:defRPr>
            </a:pPr>
          </a:p>
          <a:p>
            <a:pPr algn="l" defTabSz="457200">
              <a:defRPr sz="7500">
                <a:solidFill>
                  <a:srgbClr val="000000">
                    <a:alpha val="87059"/>
                  </a:srgbClr>
                </a:solidFill>
                <a:latin typeface="Helvetica"/>
                <a:ea typeface="Helvetica"/>
                <a:cs typeface="Helvetica"/>
                <a:sym typeface="Helvetica"/>
              </a:defRPr>
            </a:pPr>
          </a:p>
          <a:p>
            <a:pPr algn="l" defTabSz="457200">
              <a:defRPr sz="7500">
                <a:solidFill>
                  <a:srgbClr val="000000">
                    <a:alpha val="87059"/>
                  </a:srgbClr>
                </a:solidFill>
                <a:latin typeface="Helvetica"/>
                <a:ea typeface="Helvetica"/>
                <a:cs typeface="Helvetica"/>
                <a:sym typeface="Helvetica"/>
              </a:defRPr>
            </a:pPr>
            <a:r>
              <a:t>C. Baudelaire, « À une passante », Les Fleurs du mal, </a:t>
            </a:r>
          </a:p>
        </p:txBody>
      </p:sp>
      <p:sp>
        <p:nvSpPr>
          <p:cNvPr id="184" name="Un éclair... puis la nuit ! – Fugitive beauté…"/>
          <p:cNvSpPr txBox="1"/>
          <p:nvPr/>
        </p:nvSpPr>
        <p:spPr>
          <a:xfrm>
            <a:off x="1151038" y="520700"/>
            <a:ext cx="22437856" cy="1267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7500">
                <a:solidFill>
                  <a:srgbClr val="000000"/>
                </a:solidFill>
                <a:latin typeface="Helvetica"/>
                <a:ea typeface="Helvetica"/>
                <a:cs typeface="Helvetica"/>
                <a:sym typeface="Helvetica"/>
              </a:defRPr>
            </a:pPr>
            <a:r>
              <a:t>Un éclair... puis la nuit ! – Fugitive beauté </a:t>
            </a:r>
          </a:p>
          <a:p>
            <a:pPr algn="l" defTabSz="457200">
              <a:defRPr sz="7500">
                <a:solidFill>
                  <a:srgbClr val="000000"/>
                </a:solidFill>
                <a:latin typeface="Helvetica"/>
                <a:ea typeface="Helvetica"/>
                <a:cs typeface="Helvetica"/>
                <a:sym typeface="Helvetica"/>
              </a:defRPr>
            </a:pPr>
            <a:r>
              <a:t>Dont le regard m’a fait soudainement renaître, </a:t>
            </a:r>
          </a:p>
          <a:p>
            <a:pPr algn="l" defTabSz="457200">
              <a:defRPr sz="7500">
                <a:solidFill>
                  <a:srgbClr val="000000"/>
                </a:solidFill>
                <a:latin typeface="Helvetica"/>
                <a:ea typeface="Helvetica"/>
                <a:cs typeface="Helvetica"/>
                <a:sym typeface="Helvetica"/>
              </a:defRPr>
            </a:pPr>
            <a:r>
              <a:t>Ne te verrai-je plus que dans l’éternité ?</a:t>
            </a:r>
          </a:p>
          <a:p>
            <a:pPr algn="l" defTabSz="457200">
              <a:defRPr sz="7500">
                <a:solidFill>
                  <a:srgbClr val="000000"/>
                </a:solidFill>
                <a:latin typeface="Helvetica"/>
                <a:ea typeface="Helvetica"/>
                <a:cs typeface="Helvetica"/>
                <a:sym typeface="Helvetica"/>
              </a:defRPr>
            </a:pPr>
          </a:p>
          <a:p>
            <a:pPr algn="l" defTabSz="457200">
              <a:defRPr sz="7500">
                <a:solidFill>
                  <a:srgbClr val="000000"/>
                </a:solidFill>
                <a:latin typeface="Helvetica"/>
                <a:ea typeface="Helvetica"/>
                <a:cs typeface="Helvetica"/>
                <a:sym typeface="Helvetica"/>
              </a:defRPr>
            </a:pPr>
            <a:r>
              <a:t>Ailleurs, bien loin d’ici ! trop tard ! jamais peut-être ! </a:t>
            </a:r>
          </a:p>
          <a:p>
            <a:pPr algn="l" defTabSz="457200">
              <a:defRPr sz="7500">
                <a:solidFill>
                  <a:srgbClr val="000000"/>
                </a:solidFill>
                <a:latin typeface="Helvetica"/>
                <a:ea typeface="Helvetica"/>
                <a:cs typeface="Helvetica"/>
                <a:sym typeface="Helvetica"/>
              </a:defRPr>
            </a:pPr>
            <a:r>
              <a:t>Car j’ignore où tu fuis, tu ne sais où je vais,</a:t>
            </a:r>
          </a:p>
          <a:p>
            <a:pPr algn="l" defTabSz="457200">
              <a:defRPr sz="7500">
                <a:solidFill>
                  <a:srgbClr val="000000"/>
                </a:solidFill>
                <a:latin typeface="Helvetica"/>
                <a:ea typeface="Helvetica"/>
                <a:cs typeface="Helvetica"/>
                <a:sym typeface="Helvetica"/>
              </a:defRPr>
            </a:pPr>
            <a:r>
              <a:t>Ô toi que j’eusse aimée, ô toi qui le savais !</a:t>
            </a:r>
          </a:p>
          <a:p>
            <a:pPr algn="l" defTabSz="457200">
              <a:defRPr sz="7500">
                <a:solidFill>
                  <a:srgbClr val="000000">
                    <a:alpha val="87059"/>
                  </a:srgbClr>
                </a:solidFill>
                <a:latin typeface="Helvetica"/>
                <a:ea typeface="Helvetica"/>
                <a:cs typeface="Helvetica"/>
                <a:sym typeface="Helvetica"/>
              </a:defRPr>
            </a:pPr>
          </a:p>
          <a:p>
            <a:pPr algn="l" defTabSz="457200">
              <a:defRPr sz="7500">
                <a:solidFill>
                  <a:srgbClr val="000000">
                    <a:alpha val="87059"/>
                  </a:srgbClr>
                </a:solidFill>
                <a:latin typeface="Helvetica"/>
                <a:ea typeface="Helvetica"/>
                <a:cs typeface="Helvetica"/>
                <a:sym typeface="Helvetica"/>
              </a:defRPr>
            </a:pPr>
          </a:p>
          <a:p>
            <a:pPr algn="l" defTabSz="457200">
              <a:defRPr sz="7500">
                <a:solidFill>
                  <a:srgbClr val="000000">
                    <a:alpha val="87059"/>
                  </a:srgbClr>
                </a:solidFill>
                <a:latin typeface="Helvetica"/>
                <a:ea typeface="Helvetica"/>
                <a:cs typeface="Helvetica"/>
                <a:sym typeface="Helvetica"/>
              </a:defRPr>
            </a:pPr>
            <a:r>
              <a:t>C. Baudelaire, « À une passante », Les Fleurs du mal,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wipe(left)" transition="in">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83"/>
                                        </p:tgtEl>
                                        <p:attrNameLst>
                                          <p:attrName>style.visibility</p:attrName>
                                        </p:attrNameLst>
                                      </p:cBhvr>
                                      <p:to>
                                        <p:strVal val="visible"/>
                                      </p:to>
                                    </p:set>
                                    <p:animEffect filter="wipe(left)" transition="in">
                                      <p:cBhvr>
                                        <p:cTn id="12"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P build="whole" bldLvl="1" animBg="1" rev="0" advAuto="0" spid="183"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Il suscite l’admiration devant les exploits du héros et l’enthousiasme devant des actions collectives."/>
          <p:cNvSpPr txBox="1"/>
          <p:nvPr/>
        </p:nvSpPr>
        <p:spPr>
          <a:xfrm>
            <a:off x="642550" y="6680527"/>
            <a:ext cx="22419810" cy="233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7300">
                <a:solidFill>
                  <a:srgbClr val="567FA2"/>
                </a:solidFill>
                <a:latin typeface="Helvetica"/>
                <a:ea typeface="Helvetica"/>
                <a:cs typeface="Helvetica"/>
                <a:sym typeface="Helvetica"/>
              </a:defRPr>
            </a:lvl1pPr>
          </a:lstStyle>
          <a:p>
            <a:pPr/>
            <a:r>
              <a:t>Il suscite l’admiration devant les exploits du héros et l’enthousiasme devant des actions collectives.</a:t>
            </a:r>
          </a:p>
        </p:txBody>
      </p:sp>
      <p:sp>
        <p:nvSpPr>
          <p:cNvPr id="187" name="Registre épique:  l’admiration et l’exaltation"/>
          <p:cNvSpPr/>
          <p:nvPr/>
        </p:nvSpPr>
        <p:spPr>
          <a:xfrm>
            <a:off x="3670845" y="593852"/>
            <a:ext cx="18303749" cy="2034379"/>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épique:  l’admiration et l’exaltation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86"/>
                                        </p:tgtEl>
                                        <p:attrNameLst>
                                          <p:attrName>style.visibility</p:attrName>
                                        </p:attrNameLst>
                                      </p:cBhvr>
                                      <p:to>
                                        <p:strVal val="visible"/>
                                      </p:to>
                                    </p:set>
                                    <p:anim calcmode="lin" valueType="num">
                                      <p:cBhvr>
                                        <p:cTn id="7" dur="1000" fill="hold"/>
                                        <p:tgtEl>
                                          <p:spTgt spid="186"/>
                                        </p:tgtEl>
                                        <p:attrNameLst>
                                          <p:attrName>ppt_w</p:attrName>
                                        </p:attrNameLst>
                                      </p:cBhvr>
                                      <p:tavLst>
                                        <p:tav tm="0">
                                          <p:val>
                                            <p:fltVal val="0"/>
                                          </p:val>
                                        </p:tav>
                                        <p:tav tm="100000">
                                          <p:val>
                                            <p:strVal val="#ppt_w"/>
                                          </p:val>
                                        </p:tav>
                                      </p:tavLst>
                                    </p:anim>
                                    <p:anim calcmode="lin" valueType="num">
                                      <p:cBhvr>
                                        <p:cTn id="8" dur="1000" fill="hold"/>
                                        <p:tgtEl>
                                          <p:spTgt spid="186"/>
                                        </p:tgtEl>
                                        <p:attrNameLst>
                                          <p:attrName>ppt_h</p:attrName>
                                        </p:attrNameLst>
                                      </p:cBhvr>
                                      <p:tavLst>
                                        <p:tav tm="0">
                                          <p:val>
                                            <p:fltVal val="0"/>
                                          </p:val>
                                        </p:tav>
                                        <p:tav tm="100000">
                                          <p:val>
                                            <p:strVal val="#ppt_h"/>
                                          </p:val>
                                        </p:tav>
                                      </p:tavLst>
                                    </p:anim>
                                    <p:anim calcmode="lin" valueType="num">
                                      <p:cBhvr>
                                        <p:cTn id="9" dur="1000" fill="hold"/>
                                        <p:tgtEl>
                                          <p:spTgt spid="1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187"/>
                                        </p:tgtEl>
                                        <p:attrNameLst>
                                          <p:attrName>style.visibility</p:attrName>
                                        </p:attrNameLst>
                                      </p:cBhvr>
                                      <p:to>
                                        <p:strVal val="visible"/>
                                      </p:to>
                                    </p:set>
                                    <p:anim calcmode="lin" valueType="num">
                                      <p:cBhvr>
                                        <p:cTn id="15" dur="1500" fill="hold"/>
                                        <p:tgtEl>
                                          <p:spTgt spid="187"/>
                                        </p:tgtEl>
                                        <p:attrNameLst>
                                          <p:attrName>ppt_x</p:attrName>
                                        </p:attrNameLst>
                                      </p:cBhvr>
                                      <p:tavLst>
                                        <p:tav tm="0">
                                          <p:val>
                                            <p:strVal val="#ppt_x"/>
                                          </p:val>
                                        </p:tav>
                                        <p:tav tm="100000">
                                          <p:val>
                                            <p:strVal val="#ppt_x"/>
                                          </p:val>
                                        </p:tav>
                                      </p:tavLst>
                                    </p:anim>
                                    <p:anim calcmode="lin" valueType="num">
                                      <p:cBhvr>
                                        <p:cTn id="16" dur="1500" fill="hold"/>
                                        <p:tgtEl>
                                          <p:spTgt spid="1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
      <p:bldP build="whole" bldLvl="1" animBg="1" rev="0" advAuto="0" spid="187"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Procédés et caractéristiques…"/>
          <p:cNvSpPr txBox="1"/>
          <p:nvPr/>
        </p:nvSpPr>
        <p:spPr>
          <a:xfrm>
            <a:off x="577860" y="2489199"/>
            <a:ext cx="22419811" cy="873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7100">
                <a:solidFill>
                  <a:srgbClr val="567FA2"/>
                </a:solidFill>
                <a:latin typeface="Helvetica"/>
                <a:ea typeface="Helvetica"/>
                <a:cs typeface="Helvetica"/>
                <a:sym typeface="Helvetica"/>
              </a:defRPr>
            </a:pPr>
            <a:r>
              <a:t>Procédés et caractéristiques </a:t>
            </a:r>
            <a:endParaRPr>
              <a:solidFill>
                <a:srgbClr val="061B6A"/>
              </a:solidFill>
            </a:endParaRPr>
          </a:p>
          <a:p>
            <a:pPr marL="1548606" indent="-1408906" algn="l" defTabSz="457200">
              <a:buClr>
                <a:srgbClr val="000000">
                  <a:alpha val="87059"/>
                </a:srgbClr>
              </a:buClr>
              <a:buSzPct val="100000"/>
              <a:buFont typeface="Helvetica"/>
              <a:buChar char="◦"/>
              <a:defRPr sz="7100">
                <a:solidFill>
                  <a:srgbClr val="000000">
                    <a:alpha val="87059"/>
                  </a:srgbClr>
                </a:solidFill>
                <a:latin typeface="Helvetica"/>
                <a:ea typeface="Helvetica"/>
                <a:cs typeface="Helvetica"/>
                <a:sym typeface="Helvetica"/>
              </a:defRPr>
            </a:pPr>
            <a:r>
              <a:t>l’utilisation du lexique du combat, de l’héroïsme, de l’exploit et du merveilleux ; </a:t>
            </a:r>
          </a:p>
          <a:p>
            <a:pPr marL="1548606" indent="-1408906" algn="l" defTabSz="457200">
              <a:buClr>
                <a:srgbClr val="000000">
                  <a:alpha val="87059"/>
                </a:srgbClr>
              </a:buClr>
              <a:buSzPct val="100000"/>
              <a:buFont typeface="Helvetica"/>
              <a:buChar char="◦"/>
              <a:defRPr sz="7100">
                <a:solidFill>
                  <a:srgbClr val="000000">
                    <a:alpha val="87059"/>
                  </a:srgbClr>
                </a:solidFill>
                <a:latin typeface="Helvetica"/>
                <a:ea typeface="Helvetica"/>
                <a:cs typeface="Helvetica"/>
                <a:sym typeface="Helvetica"/>
              </a:defRPr>
            </a:pPr>
            <a:r>
              <a:t>l’utilisation de singuliers collectifs (le peuple, la foule) ;</a:t>
            </a:r>
          </a:p>
          <a:p>
            <a:pPr marL="1548606" indent="-1408906" algn="l" defTabSz="457200">
              <a:buClr>
                <a:srgbClr val="000000">
                  <a:alpha val="87059"/>
                </a:srgbClr>
              </a:buClr>
              <a:buSzPct val="100000"/>
              <a:buFont typeface="Helvetica"/>
              <a:buChar char="◦"/>
              <a:defRPr sz="7100">
                <a:solidFill>
                  <a:srgbClr val="000000">
                    <a:alpha val="87059"/>
                  </a:srgbClr>
                </a:solidFill>
                <a:latin typeface="Helvetica"/>
                <a:ea typeface="Helvetica"/>
                <a:cs typeface="Helvetica"/>
                <a:sym typeface="Helvetica"/>
              </a:defRPr>
            </a:pPr>
            <a:r>
              <a:t>les images valorisantes et les superlatifs ; </a:t>
            </a:r>
          </a:p>
          <a:p>
            <a:pPr marL="1548606" indent="-1408906" algn="l" defTabSz="457200">
              <a:buClr>
                <a:srgbClr val="000000">
                  <a:alpha val="87059"/>
                </a:srgbClr>
              </a:buClr>
              <a:buSzPct val="100000"/>
              <a:buFont typeface="Helvetica"/>
              <a:buChar char="◦"/>
              <a:defRPr sz="7100">
                <a:solidFill>
                  <a:srgbClr val="000000">
                    <a:alpha val="87059"/>
                  </a:srgbClr>
                </a:solidFill>
                <a:latin typeface="Helvetica"/>
                <a:ea typeface="Helvetica"/>
                <a:cs typeface="Helvetica"/>
                <a:sym typeface="Helvetica"/>
              </a:defRPr>
            </a:pPr>
            <a:r>
              <a:t>l’accumulation de verbes d’action ;</a:t>
            </a:r>
          </a:p>
          <a:p>
            <a:pPr marL="1548606" indent="-1408906" algn="l" defTabSz="457200">
              <a:buClr>
                <a:srgbClr val="000000">
                  <a:alpha val="87059"/>
                </a:srgbClr>
              </a:buClr>
              <a:buSzPct val="100000"/>
              <a:buFont typeface="Helvetica"/>
              <a:buChar char="◦"/>
              <a:defRPr sz="7100">
                <a:solidFill>
                  <a:srgbClr val="000000">
                    <a:alpha val="87059"/>
                  </a:srgbClr>
                </a:solidFill>
                <a:latin typeface="Helvetica"/>
                <a:ea typeface="Helvetica"/>
                <a:cs typeface="Helvetica"/>
                <a:sym typeface="Helvetica"/>
              </a:defRPr>
            </a:pPr>
            <a:r>
              <a:t>la personnification...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89"/>
                                        </p:tgtEl>
                                        <p:attrNameLst>
                                          <p:attrName>style.visibility</p:attrName>
                                        </p:attrNameLst>
                                      </p:cBhvr>
                                      <p:to>
                                        <p:strVal val="visible"/>
                                      </p:to>
                                    </p:set>
                                    <p:anim calcmode="lin" valueType="num">
                                      <p:cBhvr>
                                        <p:cTn id="7" dur="1000" fill="hold"/>
                                        <p:tgtEl>
                                          <p:spTgt spid="189"/>
                                        </p:tgtEl>
                                        <p:attrNameLst>
                                          <p:attrName>ppt_w</p:attrName>
                                        </p:attrNameLst>
                                      </p:cBhvr>
                                      <p:tavLst>
                                        <p:tav tm="0">
                                          <p:val>
                                            <p:fltVal val="0"/>
                                          </p:val>
                                        </p:tav>
                                        <p:tav tm="100000">
                                          <p:val>
                                            <p:strVal val="#ppt_w"/>
                                          </p:val>
                                        </p:tav>
                                      </p:tavLst>
                                    </p:anim>
                                    <p:anim calcmode="lin" valueType="num">
                                      <p:cBhvr>
                                        <p:cTn id="8" dur="1000" fill="hold"/>
                                        <p:tgtEl>
                                          <p:spTgt spid="189"/>
                                        </p:tgtEl>
                                        <p:attrNameLst>
                                          <p:attrName>ppt_h</p:attrName>
                                        </p:attrNameLst>
                                      </p:cBhvr>
                                      <p:tavLst>
                                        <p:tav tm="0">
                                          <p:val>
                                            <p:fltVal val="0"/>
                                          </p:val>
                                        </p:tav>
                                        <p:tav tm="100000">
                                          <p:val>
                                            <p:strVal val="#ppt_h"/>
                                          </p:val>
                                        </p:tav>
                                      </p:tavLst>
                                    </p:anim>
                                    <p:anim calcmode="lin" valueType="num">
                                      <p:cBhvr>
                                        <p:cTn id="9" dur="1000" fill="hold"/>
                                        <p:tgtEl>
                                          <p:spTgt spid="1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DON RODRIGUE. – Sous moi donc cette troupe s’avance,…"/>
          <p:cNvSpPr txBox="1"/>
          <p:nvPr/>
        </p:nvSpPr>
        <p:spPr>
          <a:xfrm>
            <a:off x="770810" y="546168"/>
            <a:ext cx="24063797" cy="1203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7800">
                <a:solidFill>
                  <a:srgbClr val="000000">
                    <a:alpha val="87059"/>
                  </a:srgbClr>
                </a:solidFill>
                <a:latin typeface="Helvetica"/>
                <a:ea typeface="Helvetica"/>
                <a:cs typeface="Helvetica"/>
                <a:sym typeface="Helvetica"/>
              </a:defRPr>
            </a:pPr>
            <a:r>
              <a:t>DON RODRIGUE. – Sous moi donc </a:t>
            </a:r>
            <a:r>
              <a:rPr>
                <a:solidFill>
                  <a:srgbClr val="B51A00"/>
                </a:solidFill>
              </a:rPr>
              <a:t>cette troupe s’avance, </a:t>
            </a:r>
            <a:endParaRPr>
              <a:solidFill>
                <a:srgbClr val="B51A00"/>
              </a:solidFill>
            </a:endParaRPr>
          </a:p>
          <a:p>
            <a:pPr algn="l" defTabSz="457200">
              <a:defRPr sz="7800">
                <a:solidFill>
                  <a:srgbClr val="000000">
                    <a:alpha val="87059"/>
                  </a:srgbClr>
                </a:solidFill>
                <a:latin typeface="Helvetica"/>
                <a:ea typeface="Helvetica"/>
                <a:cs typeface="Helvetica"/>
                <a:sym typeface="Helvetica"/>
              </a:defRPr>
            </a:pPr>
            <a:r>
              <a:t>Et porte sur le front une mâle assurance.</a:t>
            </a:r>
          </a:p>
          <a:p>
            <a:pPr algn="l" defTabSz="457200">
              <a:defRPr sz="7800">
                <a:solidFill>
                  <a:srgbClr val="000000">
                    <a:alpha val="87059"/>
                  </a:srgbClr>
                </a:solidFill>
                <a:latin typeface="Helvetica"/>
                <a:ea typeface="Helvetica"/>
                <a:cs typeface="Helvetica"/>
                <a:sym typeface="Helvetica"/>
              </a:defRPr>
            </a:pPr>
            <a:r>
              <a:rPr>
                <a:solidFill>
                  <a:srgbClr val="B51A00"/>
                </a:solidFill>
              </a:rPr>
              <a:t>Nous</a:t>
            </a:r>
            <a:r>
              <a:t> partîmes cinq cents ; mais par un prompt renfort </a:t>
            </a:r>
          </a:p>
          <a:p>
            <a:pPr algn="l" defTabSz="457200">
              <a:defRPr sz="7800">
                <a:solidFill>
                  <a:srgbClr val="000000">
                    <a:alpha val="87059"/>
                  </a:srgbClr>
                </a:solidFill>
                <a:latin typeface="Helvetica"/>
                <a:ea typeface="Helvetica"/>
                <a:cs typeface="Helvetica"/>
                <a:sym typeface="Helvetica"/>
              </a:defRPr>
            </a:pPr>
            <a:r>
              <a:rPr>
                <a:solidFill>
                  <a:srgbClr val="B51A00"/>
                </a:solidFill>
              </a:rPr>
              <a:t>Nous</a:t>
            </a:r>
            <a:r>
              <a:t> nous vîmes </a:t>
            </a:r>
            <a:r>
              <a:rPr>
                <a:solidFill>
                  <a:srgbClr val="B51A00"/>
                </a:solidFill>
              </a:rPr>
              <a:t>trois mille</a:t>
            </a:r>
            <a:r>
              <a:t> en arrivant au port,</a:t>
            </a:r>
          </a:p>
          <a:p>
            <a:pPr algn="l" defTabSz="457200">
              <a:defRPr sz="7800">
                <a:solidFill>
                  <a:srgbClr val="000000">
                    <a:alpha val="87059"/>
                  </a:srgbClr>
                </a:solidFill>
                <a:latin typeface="Helvetica"/>
                <a:ea typeface="Helvetica"/>
                <a:cs typeface="Helvetica"/>
                <a:sym typeface="Helvetica"/>
              </a:defRPr>
            </a:pPr>
            <a:r>
              <a:t>Tant, à nous voir marcher avec un tel visage, </a:t>
            </a:r>
          </a:p>
          <a:p>
            <a:pPr algn="l" defTabSz="457200">
              <a:defRPr sz="7800">
                <a:solidFill>
                  <a:srgbClr val="000000">
                    <a:alpha val="87059"/>
                  </a:srgbClr>
                </a:solidFill>
                <a:latin typeface="Helvetica"/>
                <a:ea typeface="Helvetica"/>
                <a:cs typeface="Helvetica"/>
                <a:sym typeface="Helvetica"/>
              </a:defRPr>
            </a:pPr>
            <a:r>
              <a:t>Les plus épouvantés reprenaient de courage !</a:t>
            </a:r>
          </a:p>
          <a:p>
            <a:pPr algn="l" defTabSz="457200">
              <a:defRPr sz="7800">
                <a:solidFill>
                  <a:srgbClr val="000000">
                    <a:alpha val="87059"/>
                  </a:srgbClr>
                </a:solidFill>
                <a:latin typeface="Helvetica"/>
                <a:ea typeface="Helvetica"/>
                <a:cs typeface="Helvetica"/>
                <a:sym typeface="Helvetica"/>
              </a:defRPr>
            </a:pPr>
          </a:p>
          <a:p>
            <a:pPr algn="l" defTabSz="457200">
              <a:defRPr sz="7800">
                <a:solidFill>
                  <a:srgbClr val="000000">
                    <a:alpha val="87059"/>
                  </a:srgbClr>
                </a:solidFill>
                <a:latin typeface="Helvetica"/>
                <a:ea typeface="Helvetica"/>
                <a:cs typeface="Helvetica"/>
                <a:sym typeface="Helvetica"/>
              </a:defRPr>
            </a:pPr>
          </a:p>
          <a:p>
            <a:pPr algn="l" defTabSz="457200">
              <a:defRPr sz="7800">
                <a:solidFill>
                  <a:srgbClr val="000000">
                    <a:alpha val="87059"/>
                  </a:srgbClr>
                </a:solidFill>
                <a:latin typeface="Helvetica"/>
                <a:ea typeface="Helvetica"/>
                <a:cs typeface="Helvetica"/>
                <a:sym typeface="Helvetica"/>
              </a:defRPr>
            </a:pPr>
            <a:r>
              <a:t>Corneille, Le Cid, IV, 3, 1637.</a:t>
            </a:r>
          </a:p>
        </p:txBody>
      </p:sp>
      <p:sp>
        <p:nvSpPr>
          <p:cNvPr id="192" name="DON RODRIGUE. – Sous moi donc cette troupe s’avance,…"/>
          <p:cNvSpPr txBox="1"/>
          <p:nvPr/>
        </p:nvSpPr>
        <p:spPr>
          <a:xfrm>
            <a:off x="770810" y="546168"/>
            <a:ext cx="24063797" cy="1203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7800">
                <a:solidFill>
                  <a:srgbClr val="000000">
                    <a:alpha val="87059"/>
                  </a:srgbClr>
                </a:solidFill>
                <a:latin typeface="Helvetica"/>
                <a:ea typeface="Helvetica"/>
                <a:cs typeface="Helvetica"/>
                <a:sym typeface="Helvetica"/>
              </a:defRPr>
            </a:pPr>
            <a:r>
              <a:t>DON RODRIGUE. – Sous moi donc cette troupe s’avance, </a:t>
            </a:r>
          </a:p>
          <a:p>
            <a:pPr algn="l" defTabSz="457200">
              <a:defRPr sz="7800">
                <a:solidFill>
                  <a:srgbClr val="000000">
                    <a:alpha val="87059"/>
                  </a:srgbClr>
                </a:solidFill>
                <a:latin typeface="Helvetica"/>
                <a:ea typeface="Helvetica"/>
                <a:cs typeface="Helvetica"/>
                <a:sym typeface="Helvetica"/>
              </a:defRPr>
            </a:pPr>
            <a:r>
              <a:t>Et porte sur le front une mâle assurance.</a:t>
            </a:r>
          </a:p>
          <a:p>
            <a:pPr algn="l" defTabSz="457200">
              <a:defRPr sz="7800">
                <a:solidFill>
                  <a:srgbClr val="000000">
                    <a:alpha val="87059"/>
                  </a:srgbClr>
                </a:solidFill>
                <a:latin typeface="Helvetica"/>
                <a:ea typeface="Helvetica"/>
                <a:cs typeface="Helvetica"/>
                <a:sym typeface="Helvetica"/>
              </a:defRPr>
            </a:pPr>
            <a:r>
              <a:t>Nous partîmes cinq cents ; mais par un prompt renfort </a:t>
            </a:r>
          </a:p>
          <a:p>
            <a:pPr algn="l" defTabSz="457200">
              <a:defRPr sz="7800">
                <a:solidFill>
                  <a:srgbClr val="000000">
                    <a:alpha val="87059"/>
                  </a:srgbClr>
                </a:solidFill>
                <a:latin typeface="Helvetica"/>
                <a:ea typeface="Helvetica"/>
                <a:cs typeface="Helvetica"/>
                <a:sym typeface="Helvetica"/>
              </a:defRPr>
            </a:pPr>
            <a:r>
              <a:t>Nous nous vîmes trois mille en arrivant au port,</a:t>
            </a:r>
          </a:p>
          <a:p>
            <a:pPr algn="l" defTabSz="457200">
              <a:defRPr sz="7800">
                <a:solidFill>
                  <a:srgbClr val="000000">
                    <a:alpha val="87059"/>
                  </a:srgbClr>
                </a:solidFill>
                <a:latin typeface="Helvetica"/>
                <a:ea typeface="Helvetica"/>
                <a:cs typeface="Helvetica"/>
                <a:sym typeface="Helvetica"/>
              </a:defRPr>
            </a:pPr>
            <a:r>
              <a:t>Tant, à nous voir marcher avec un tel visage, </a:t>
            </a:r>
          </a:p>
          <a:p>
            <a:pPr algn="l" defTabSz="457200">
              <a:defRPr sz="7800">
                <a:solidFill>
                  <a:srgbClr val="000000">
                    <a:alpha val="87059"/>
                  </a:srgbClr>
                </a:solidFill>
                <a:latin typeface="Helvetica"/>
                <a:ea typeface="Helvetica"/>
                <a:cs typeface="Helvetica"/>
                <a:sym typeface="Helvetica"/>
              </a:defRPr>
            </a:pPr>
            <a:r>
              <a:t>Les plus épouvantés reprenaient de courage !</a:t>
            </a:r>
          </a:p>
          <a:p>
            <a:pPr algn="l" defTabSz="457200">
              <a:defRPr sz="7800">
                <a:solidFill>
                  <a:srgbClr val="000000">
                    <a:alpha val="87059"/>
                  </a:srgbClr>
                </a:solidFill>
                <a:latin typeface="Helvetica"/>
                <a:ea typeface="Helvetica"/>
                <a:cs typeface="Helvetica"/>
                <a:sym typeface="Helvetica"/>
              </a:defRPr>
            </a:pPr>
          </a:p>
          <a:p>
            <a:pPr algn="l" defTabSz="457200">
              <a:defRPr sz="7800">
                <a:solidFill>
                  <a:srgbClr val="000000">
                    <a:alpha val="87059"/>
                  </a:srgbClr>
                </a:solidFill>
                <a:latin typeface="Helvetica"/>
                <a:ea typeface="Helvetica"/>
                <a:cs typeface="Helvetica"/>
                <a:sym typeface="Helvetica"/>
              </a:defRPr>
            </a:pPr>
          </a:p>
          <a:p>
            <a:pPr algn="l" defTabSz="457200">
              <a:defRPr sz="7800">
                <a:solidFill>
                  <a:srgbClr val="000000">
                    <a:alpha val="87059"/>
                  </a:srgbClr>
                </a:solidFill>
                <a:latin typeface="Helvetica"/>
                <a:ea typeface="Helvetica"/>
                <a:cs typeface="Helvetica"/>
                <a:sym typeface="Helvetica"/>
              </a:defRPr>
            </a:pPr>
            <a:r>
              <a:t>Corneille, Le Cid, IV, 3, 1637.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wipe(left)" transition="in">
                                      <p:cBhvr>
                                        <p:cTn id="7" dur="10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91"/>
                                        </p:tgtEl>
                                        <p:attrNameLst>
                                          <p:attrName>style.visibility</p:attrName>
                                        </p:attrNameLst>
                                      </p:cBhvr>
                                      <p:to>
                                        <p:strVal val="visible"/>
                                      </p:to>
                                    </p:set>
                                    <p:animEffect filter="wipe(left)" transition="in">
                                      <p:cBhvr>
                                        <p:cTn id="12"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P build="whole" bldLvl="1" animBg="1" rev="0" advAuto="0" spid="191"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On assiste à une intrusion de l'irrationnel, à des phénomènes étranges : expression de l'animation et de l'incarnation (exemple : animation des objets, apparitions...). Il y a ambiguïté entre le réel et l'irrationnel Le personnage ne sait pas si ce qu'il"/>
          <p:cNvSpPr txBox="1"/>
          <p:nvPr/>
        </p:nvSpPr>
        <p:spPr>
          <a:xfrm>
            <a:off x="642550" y="2768927"/>
            <a:ext cx="22419810" cy="1016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7300">
                <a:solidFill>
                  <a:srgbClr val="567FA2"/>
                </a:solidFill>
                <a:latin typeface="Helvetica"/>
                <a:ea typeface="Helvetica"/>
                <a:cs typeface="Helvetica"/>
                <a:sym typeface="Helvetica"/>
              </a:defRPr>
            </a:lvl1pPr>
          </a:lstStyle>
          <a:p>
            <a:pPr/>
            <a:r>
              <a:t>On assiste à une intrusion de l'irrationnel, à des phénomènes étranges : expression de l'animation et de l'incarnation (exemple : animation des objets, apparitions...). Il y a ambiguïté entre le réel et l'irrationnel Le personnage ne sait pas si ce qu'il perçoit est la réalité ou non. (même si parfois il peut y avoir une explication logique à ce qu'il a perçu ou cru percevoir : fatigue, folie, mauvaise interprétation des perceptions etc.)</a:t>
            </a:r>
          </a:p>
        </p:txBody>
      </p:sp>
      <p:sp>
        <p:nvSpPr>
          <p:cNvPr id="195" name="Registre fantastique:  Doute. Peur. Suspense."/>
          <p:cNvSpPr/>
          <p:nvPr/>
        </p:nvSpPr>
        <p:spPr>
          <a:xfrm>
            <a:off x="3670845" y="593852"/>
            <a:ext cx="18303749" cy="2034379"/>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fantastique:  Doute. Peur. Suspense.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94"/>
                                        </p:tgtEl>
                                        <p:attrNameLst>
                                          <p:attrName>style.visibility</p:attrName>
                                        </p:attrNameLst>
                                      </p:cBhvr>
                                      <p:to>
                                        <p:strVal val="visible"/>
                                      </p:to>
                                    </p:set>
                                    <p:anim calcmode="lin" valueType="num">
                                      <p:cBhvr>
                                        <p:cTn id="7" dur="1000" fill="hold"/>
                                        <p:tgtEl>
                                          <p:spTgt spid="194"/>
                                        </p:tgtEl>
                                        <p:attrNameLst>
                                          <p:attrName>ppt_w</p:attrName>
                                        </p:attrNameLst>
                                      </p:cBhvr>
                                      <p:tavLst>
                                        <p:tav tm="0">
                                          <p:val>
                                            <p:fltVal val="0"/>
                                          </p:val>
                                        </p:tav>
                                        <p:tav tm="100000">
                                          <p:val>
                                            <p:strVal val="#ppt_w"/>
                                          </p:val>
                                        </p:tav>
                                      </p:tavLst>
                                    </p:anim>
                                    <p:anim calcmode="lin" valueType="num">
                                      <p:cBhvr>
                                        <p:cTn id="8" dur="1000" fill="hold"/>
                                        <p:tgtEl>
                                          <p:spTgt spid="194"/>
                                        </p:tgtEl>
                                        <p:attrNameLst>
                                          <p:attrName>ppt_h</p:attrName>
                                        </p:attrNameLst>
                                      </p:cBhvr>
                                      <p:tavLst>
                                        <p:tav tm="0">
                                          <p:val>
                                            <p:fltVal val="0"/>
                                          </p:val>
                                        </p:tav>
                                        <p:tav tm="100000">
                                          <p:val>
                                            <p:strVal val="#ppt_h"/>
                                          </p:val>
                                        </p:tav>
                                      </p:tavLst>
                                    </p:anim>
                                    <p:anim calcmode="lin" valueType="num">
                                      <p:cBhvr>
                                        <p:cTn id="9" dur="1000" fill="hold"/>
                                        <p:tgtEl>
                                          <p:spTgt spid="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195"/>
                                        </p:tgtEl>
                                        <p:attrNameLst>
                                          <p:attrName>style.visibility</p:attrName>
                                        </p:attrNameLst>
                                      </p:cBhvr>
                                      <p:to>
                                        <p:strVal val="visible"/>
                                      </p:to>
                                    </p:set>
                                    <p:anim calcmode="lin" valueType="num">
                                      <p:cBhvr>
                                        <p:cTn id="15" dur="1500" fill="hold"/>
                                        <p:tgtEl>
                                          <p:spTgt spid="195"/>
                                        </p:tgtEl>
                                        <p:attrNameLst>
                                          <p:attrName>ppt_x</p:attrName>
                                        </p:attrNameLst>
                                      </p:cBhvr>
                                      <p:tavLst>
                                        <p:tav tm="0">
                                          <p:val>
                                            <p:strVal val="#ppt_x"/>
                                          </p:val>
                                        </p:tav>
                                        <p:tav tm="100000">
                                          <p:val>
                                            <p:strVal val="#ppt_x"/>
                                          </p:val>
                                        </p:tav>
                                      </p:tavLst>
                                    </p:anim>
                                    <p:anim calcmode="lin" valueType="num">
                                      <p:cBhvr>
                                        <p:cTn id="16" dur="1500" fill="hold"/>
                                        <p:tgtEl>
                                          <p:spTgt spid="1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1"/>
      <p:bldP build="whole" bldLvl="1" animBg="1" rev="0" advAuto="0" spid="195"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Procédés et caractéristiques…"/>
          <p:cNvSpPr txBox="1"/>
          <p:nvPr/>
        </p:nvSpPr>
        <p:spPr>
          <a:xfrm>
            <a:off x="577860" y="977899"/>
            <a:ext cx="22419811" cy="1176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8500">
                <a:solidFill>
                  <a:srgbClr val="567FA2"/>
                </a:solidFill>
                <a:latin typeface="Helvetica"/>
                <a:ea typeface="Helvetica"/>
                <a:cs typeface="Helvetica"/>
                <a:sym typeface="Helvetica"/>
              </a:defRPr>
            </a:pPr>
            <a:r>
              <a:t>Procédés et caractéristiques </a:t>
            </a:r>
            <a:endParaRPr>
              <a:solidFill>
                <a:srgbClr val="061B6A"/>
              </a:solidFill>
            </a:endParaRP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narrateur impliqué (souvent) qui doutant de ce qu'il perçoit. </a:t>
            </a: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Mots qui traduisent le doute, l'incertitude ("peut-être", "il me semblait que..."). </a:t>
            </a: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Tournures interrogatives. </a:t>
            </a: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Champ lexical de l'étrange : "bizarre", "étrange", "troublant"...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97"/>
                                        </p:tgtEl>
                                        <p:attrNameLst>
                                          <p:attrName>style.visibility</p:attrName>
                                        </p:attrNameLst>
                                      </p:cBhvr>
                                      <p:to>
                                        <p:strVal val="visible"/>
                                      </p:to>
                                    </p:set>
                                    <p:anim calcmode="lin" valueType="num">
                                      <p:cBhvr>
                                        <p:cTn id="7" dur="1000" fill="hold"/>
                                        <p:tgtEl>
                                          <p:spTgt spid="197"/>
                                        </p:tgtEl>
                                        <p:attrNameLst>
                                          <p:attrName>ppt_w</p:attrName>
                                        </p:attrNameLst>
                                      </p:cBhvr>
                                      <p:tavLst>
                                        <p:tav tm="0">
                                          <p:val>
                                            <p:fltVal val="0"/>
                                          </p:val>
                                        </p:tav>
                                        <p:tav tm="100000">
                                          <p:val>
                                            <p:strVal val="#ppt_w"/>
                                          </p:val>
                                        </p:tav>
                                      </p:tavLst>
                                    </p:anim>
                                    <p:anim calcmode="lin" valueType="num">
                                      <p:cBhvr>
                                        <p:cTn id="8" dur="1000" fill="hold"/>
                                        <p:tgtEl>
                                          <p:spTgt spid="197"/>
                                        </p:tgtEl>
                                        <p:attrNameLst>
                                          <p:attrName>ppt_h</p:attrName>
                                        </p:attrNameLst>
                                      </p:cBhvr>
                                      <p:tavLst>
                                        <p:tav tm="0">
                                          <p:val>
                                            <p:fltVal val="0"/>
                                          </p:val>
                                        </p:tav>
                                        <p:tav tm="100000">
                                          <p:val>
                                            <p:strVal val="#ppt_h"/>
                                          </p:val>
                                        </p:tav>
                                      </p:tavLst>
                                    </p:anim>
                                    <p:anim calcmode="lin" valueType="num">
                                      <p:cBhvr>
                                        <p:cTn id="9" dur="1000" fill="hold"/>
                                        <p:tgtEl>
                                          <p:spTgt spid="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1" name="Tout à coup le feu prit un étrange degré d’activité ; une lueur blafarde illumina la chambre, et je vis clairement que ce que j’avais pris pour de vaines peintures était la réalité ; car les prunelles de ces êtres encadrés remuaient, scintillaient d’une "/>
          <p:cNvGrpSpPr/>
          <p:nvPr/>
        </p:nvGrpSpPr>
        <p:grpSpPr>
          <a:xfrm>
            <a:off x="248105" y="122776"/>
            <a:ext cx="23197774" cy="14174838"/>
            <a:chOff x="0" y="0"/>
            <a:chExt cx="23197773" cy="14174837"/>
          </a:xfrm>
        </p:grpSpPr>
        <p:sp>
          <p:nvSpPr>
            <p:cNvPr id="200" name="Tout à coup le feu prit un étrange degré d’activité ; une lueur blafarde illumina la chambre, et je vis clairement que ce que j’avais pris pour de vaines peintures était la réalité ; car les prunelles de ces êtres encadrés remuaient, scintillaient d’une "/>
            <p:cNvSpPr/>
            <p:nvPr/>
          </p:nvSpPr>
          <p:spPr>
            <a:xfrm>
              <a:off x="25400" y="25400"/>
              <a:ext cx="23146974" cy="1412403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spcBef>
                  <a:spcPts val="5300"/>
                </a:spcBef>
                <a:defRPr sz="7100">
                  <a:solidFill>
                    <a:srgbClr val="000000"/>
                  </a:solidFill>
                  <a:latin typeface="Arial"/>
                  <a:ea typeface="Arial"/>
                  <a:cs typeface="Arial"/>
                  <a:sym typeface="Arial"/>
                </a:defRPr>
              </a:pPr>
            </a:p>
            <a:p>
              <a:pPr algn="l">
                <a:spcBef>
                  <a:spcPts val="5300"/>
                </a:spcBef>
                <a:defRPr sz="7100">
                  <a:solidFill>
                    <a:srgbClr val="000000"/>
                  </a:solidFill>
                  <a:latin typeface="Arial"/>
                  <a:ea typeface="Arial"/>
                  <a:cs typeface="Arial"/>
                  <a:sym typeface="Arial"/>
                </a:defRPr>
              </a:pPr>
              <a:r>
                <a:t>Tout à coup le feu prit un étrange degré d’activité ; une lueur blafarde illumina la chambre, et je vis clairement que ce que j’avais pris pour de vaines peintures était la réalité ; car les prunelles de ces êtres encadrés remuaient, scintillaient d’une façon singulière ; leurs lèvres s’ouvraient et se fermaient comme des lèvres de gens qui parlent, mais je n’entendais rien que le tic-tac de la pendule et le sifflement de la bise d’automne. » Gautier</a:t>
              </a:r>
            </a:p>
            <a:p>
              <a:pPr algn="l">
                <a:spcBef>
                  <a:spcPts val="5300"/>
                </a:spcBef>
                <a:defRPr sz="7100">
                  <a:solidFill>
                    <a:srgbClr val="000000"/>
                  </a:solidFill>
                  <a:latin typeface="Arial"/>
                  <a:ea typeface="Arial"/>
                  <a:cs typeface="Arial"/>
                  <a:sym typeface="Arial"/>
                </a:defRPr>
              </a:pPr>
            </a:p>
          </p:txBody>
        </p:sp>
        <p:pic>
          <p:nvPicPr>
            <p:cNvPr id="199" name="Tout à coup le feu prit un étrange degré d’activité ; une lueur blafarde illumina la chambre, et je vis clairement que ce que j’avais pris pour de vaines peintures était la réalité ; car les prunelles de ces êtres encadrés remuaient, scintillaient d’une " descr="Tout à coup le feu prit un étrange degré d’activité ; une lueur blafarde illumina la chambre, et je vis clairement que ce que j’avais pris pour de vaines peintures était la réalité ; car les prunelles de ces êtres encadrés remuaient, scintillaient d’une façon singulière ; leurs lèvres s’ouvraient et se fermaient comme des lèvres de gens qui parlent, mais je n’entendais rien que le tic-tac de la pendule et le sifflement de la bise d’automne. » Gautier Tout à coup le feu prit un étrange degré d’activité ; une lueur blafarde illumina la chambre, et je vis clairement que ce que j’avais pris pour de vaines peintures était la réalité ; car les prunelles de ces êtres encadrés remuaient, scintillaient d’une façon singulière ; leurs lèvres s’ouvraient et se fermaient comme des lèvres de gens qui parlent, mais je n’entendais rien que le tic-tac de la pendule et le sifflement de la bise d’automne. » Gautier"/>
            <p:cNvPicPr>
              <a:picLocks noChangeAspect="0"/>
            </p:cNvPicPr>
            <p:nvPr/>
          </p:nvPicPr>
          <p:blipFill>
            <a:blip r:embed="rId2">
              <a:extLst/>
            </a:blip>
            <a:stretch>
              <a:fillRect/>
            </a:stretch>
          </p:blipFill>
          <p:spPr>
            <a:xfrm>
              <a:off x="0" y="0"/>
              <a:ext cx="23197774" cy="14174838"/>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Il peut faire appel à l'humour, au comique verbal, à la parodie, au burlesque, à la caricature, à la parodie ou encore au travestissement. Le comique peut naître d'une situation (par exemple une situation absurde), d'un comportement, d'un caractère ou en"/>
          <p:cNvSpPr txBox="1"/>
          <p:nvPr/>
        </p:nvSpPr>
        <p:spPr>
          <a:xfrm>
            <a:off x="642550" y="4445327"/>
            <a:ext cx="22419810"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7300">
                <a:solidFill>
                  <a:srgbClr val="567FA2"/>
                </a:solidFill>
                <a:latin typeface="Helvetica"/>
                <a:ea typeface="Helvetica"/>
                <a:cs typeface="Helvetica"/>
                <a:sym typeface="Helvetica"/>
              </a:defRPr>
            </a:lvl1pPr>
          </a:lstStyle>
          <a:p>
            <a:pPr/>
            <a:r>
              <a:t>Il peut faire appel à l'humour, au comique verbal, à la parodie, au burlesque, à la caricature, à la parodie ou encore au travestissement. Le comique peut naître d'une situation (par exemple une situation absurde), d'un comportement, d'un caractère ou encore de gestes.</a:t>
            </a:r>
          </a:p>
        </p:txBody>
      </p:sp>
      <p:sp>
        <p:nvSpPr>
          <p:cNvPr id="204" name="Registre comique:  provoque le rire, le sourire, l'amusement."/>
          <p:cNvSpPr/>
          <p:nvPr/>
        </p:nvSpPr>
        <p:spPr>
          <a:xfrm>
            <a:off x="3670845" y="593852"/>
            <a:ext cx="18303749" cy="2034379"/>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comique:  provoque le rire, le sourire, l'amusement.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03"/>
                                        </p:tgtEl>
                                        <p:attrNameLst>
                                          <p:attrName>style.visibility</p:attrName>
                                        </p:attrNameLst>
                                      </p:cBhvr>
                                      <p:to>
                                        <p:strVal val="visible"/>
                                      </p:to>
                                    </p:set>
                                    <p:anim calcmode="lin" valueType="num">
                                      <p:cBhvr>
                                        <p:cTn id="7" dur="1000" fill="hold"/>
                                        <p:tgtEl>
                                          <p:spTgt spid="203"/>
                                        </p:tgtEl>
                                        <p:attrNameLst>
                                          <p:attrName>ppt_w</p:attrName>
                                        </p:attrNameLst>
                                      </p:cBhvr>
                                      <p:tavLst>
                                        <p:tav tm="0">
                                          <p:val>
                                            <p:fltVal val="0"/>
                                          </p:val>
                                        </p:tav>
                                        <p:tav tm="100000">
                                          <p:val>
                                            <p:strVal val="#ppt_w"/>
                                          </p:val>
                                        </p:tav>
                                      </p:tavLst>
                                    </p:anim>
                                    <p:anim calcmode="lin" valueType="num">
                                      <p:cBhvr>
                                        <p:cTn id="8" dur="1000" fill="hold"/>
                                        <p:tgtEl>
                                          <p:spTgt spid="203"/>
                                        </p:tgtEl>
                                        <p:attrNameLst>
                                          <p:attrName>ppt_h</p:attrName>
                                        </p:attrNameLst>
                                      </p:cBhvr>
                                      <p:tavLst>
                                        <p:tav tm="0">
                                          <p:val>
                                            <p:fltVal val="0"/>
                                          </p:val>
                                        </p:tav>
                                        <p:tav tm="100000">
                                          <p:val>
                                            <p:strVal val="#ppt_h"/>
                                          </p:val>
                                        </p:tav>
                                      </p:tavLst>
                                    </p:anim>
                                    <p:anim calcmode="lin" valueType="num">
                                      <p:cBhvr>
                                        <p:cTn id="9" dur="1000" fill="hold"/>
                                        <p:tgtEl>
                                          <p:spTgt spid="20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204"/>
                                        </p:tgtEl>
                                        <p:attrNameLst>
                                          <p:attrName>style.visibility</p:attrName>
                                        </p:attrNameLst>
                                      </p:cBhvr>
                                      <p:to>
                                        <p:strVal val="visible"/>
                                      </p:to>
                                    </p:set>
                                    <p:anim calcmode="lin" valueType="num">
                                      <p:cBhvr>
                                        <p:cTn id="15" dur="1500" fill="hold"/>
                                        <p:tgtEl>
                                          <p:spTgt spid="204"/>
                                        </p:tgtEl>
                                        <p:attrNameLst>
                                          <p:attrName>ppt_x</p:attrName>
                                        </p:attrNameLst>
                                      </p:cBhvr>
                                      <p:tavLst>
                                        <p:tav tm="0">
                                          <p:val>
                                            <p:strVal val="#ppt_x"/>
                                          </p:val>
                                        </p:tav>
                                        <p:tav tm="100000">
                                          <p:val>
                                            <p:strVal val="#ppt_x"/>
                                          </p:val>
                                        </p:tav>
                                      </p:tavLst>
                                    </p:anim>
                                    <p:anim calcmode="lin" valueType="num">
                                      <p:cBhvr>
                                        <p:cTn id="16" dur="1500" fill="hold"/>
                                        <p:tgtEl>
                                          <p:spTgt spid="2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1"/>
      <p:bldP build="whole" bldLvl="1" animBg="1" rev="0" advAuto="0" spid="204"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Procédés et caractéristiques…"/>
          <p:cNvSpPr txBox="1"/>
          <p:nvPr/>
        </p:nvSpPr>
        <p:spPr>
          <a:xfrm>
            <a:off x="577860" y="3568700"/>
            <a:ext cx="22419811" cy="657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8500">
                <a:solidFill>
                  <a:srgbClr val="567FA2"/>
                </a:solidFill>
                <a:latin typeface="Helvetica"/>
                <a:ea typeface="Helvetica"/>
                <a:cs typeface="Helvetica"/>
                <a:sym typeface="Helvetica"/>
              </a:defRPr>
            </a:pPr>
            <a:r>
              <a:t>Procédés et caractéristiques </a:t>
            </a:r>
            <a:endParaRPr>
              <a:solidFill>
                <a:srgbClr val="061B6A"/>
              </a:solidFill>
            </a:endParaRP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Répétitions, quiproquos, propos décalés, actions ou paroles qui semblent illogiques, jeux de mots (calembours, néologismes amusants)...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06"/>
                                        </p:tgtEl>
                                        <p:attrNameLst>
                                          <p:attrName>style.visibility</p:attrName>
                                        </p:attrNameLst>
                                      </p:cBhvr>
                                      <p:to>
                                        <p:strVal val="visible"/>
                                      </p:to>
                                    </p:set>
                                    <p:anim calcmode="lin" valueType="num">
                                      <p:cBhvr>
                                        <p:cTn id="7" dur="1000" fill="hold"/>
                                        <p:tgtEl>
                                          <p:spTgt spid="206"/>
                                        </p:tgtEl>
                                        <p:attrNameLst>
                                          <p:attrName>ppt_w</p:attrName>
                                        </p:attrNameLst>
                                      </p:cBhvr>
                                      <p:tavLst>
                                        <p:tav tm="0">
                                          <p:val>
                                            <p:fltVal val="0"/>
                                          </p:val>
                                        </p:tav>
                                        <p:tav tm="100000">
                                          <p:val>
                                            <p:strVal val="#ppt_w"/>
                                          </p:val>
                                        </p:tav>
                                      </p:tavLst>
                                    </p:anim>
                                    <p:anim calcmode="lin" valueType="num">
                                      <p:cBhvr>
                                        <p:cTn id="8" dur="1000" fill="hold"/>
                                        <p:tgtEl>
                                          <p:spTgt spid="206"/>
                                        </p:tgtEl>
                                        <p:attrNameLst>
                                          <p:attrName>ppt_h</p:attrName>
                                        </p:attrNameLst>
                                      </p:cBhvr>
                                      <p:tavLst>
                                        <p:tav tm="0">
                                          <p:val>
                                            <p:fltVal val="0"/>
                                          </p:val>
                                        </p:tav>
                                        <p:tav tm="100000">
                                          <p:val>
                                            <p:strVal val="#ppt_h"/>
                                          </p:val>
                                        </p:tav>
                                      </p:tavLst>
                                    </p:anim>
                                    <p:anim calcmode="lin" valueType="num">
                                      <p:cBhvr>
                                        <p:cTn id="9" dur="1000" fill="hold"/>
                                        <p:tgtEl>
                                          <p:spTgt spid="2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0" name="Harpagon :  Au voleur ! Au voleur ! A l’assassin ! Justice, juste ciel !... (il se prend lui-même le bras) Rends-moi mon argent, coquin !... Ah ! c’est moi. (Molière)"/>
          <p:cNvGrpSpPr/>
          <p:nvPr/>
        </p:nvGrpSpPr>
        <p:grpSpPr>
          <a:xfrm>
            <a:off x="248105" y="122776"/>
            <a:ext cx="23197774" cy="14174838"/>
            <a:chOff x="0" y="0"/>
            <a:chExt cx="23197773" cy="14174837"/>
          </a:xfrm>
        </p:grpSpPr>
        <p:sp>
          <p:nvSpPr>
            <p:cNvPr id="209" name="Harpagon :  Au voleur ! Au voleur ! A l’assassin ! Justice, juste ciel !... (il se prend lui-même le bras) Rends-moi mon argent, coquin !... Ah ! c’est moi. (Molière)"/>
            <p:cNvSpPr/>
            <p:nvPr/>
          </p:nvSpPr>
          <p:spPr>
            <a:xfrm>
              <a:off x="25400" y="25400"/>
              <a:ext cx="23146974" cy="1412403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spcBef>
                  <a:spcPts val="5300"/>
                </a:spcBef>
                <a:defRPr sz="5400">
                  <a:solidFill>
                    <a:srgbClr val="000000"/>
                  </a:solidFill>
                  <a:latin typeface="Arial"/>
                  <a:ea typeface="Arial"/>
                  <a:cs typeface="Arial"/>
                  <a:sym typeface="Arial"/>
                </a:defRPr>
              </a:pPr>
            </a:p>
            <a:p>
              <a:pPr algn="l">
                <a:spcBef>
                  <a:spcPts val="5300"/>
                </a:spcBef>
                <a:defRPr sz="5400">
                  <a:solidFill>
                    <a:srgbClr val="000000"/>
                  </a:solidFill>
                  <a:latin typeface="Arial"/>
                  <a:ea typeface="Arial"/>
                  <a:cs typeface="Arial"/>
                  <a:sym typeface="Arial"/>
                </a:defRPr>
              </a:pPr>
              <a:r>
                <a:t>Harpagon :  Au voleur ! Au voleur ! A l’assassin ! Justice, juste ciel !... (il se prend lui-même le bras) Rends-moi mon argent, coquin !... Ah ! c’est moi. (Molière)</a:t>
              </a:r>
            </a:p>
          </p:txBody>
        </p:sp>
        <p:pic>
          <p:nvPicPr>
            <p:cNvPr id="208" name="Harpagon :  Au voleur ! Au voleur ! A l’assassin ! Justice, juste ciel !... (il se prend lui-même le bras) Rends-moi mon argent, coquin !... Ah ! c’est moi. (Molière) Harpagon :  Au voleur ! Au voleur ! A l’assassin ! Justice, juste ciel !... (il se pren" descr="Harpagon :  Au voleur ! Au voleur ! A l’assassin ! Justice, juste ciel !... (il se prend lui-même le bras) Rends-moi mon argent, coquin !... Ah ! c’est moi. (Molière) Harpagon :  Au voleur ! Au voleur ! A l’assassin ! Justice, juste ciel !... (il se prend lui-même le bras) Rends-moi mon argent, coquin !... Ah ! c’est moi. (Molière)"/>
            <p:cNvPicPr>
              <a:picLocks noChangeAspect="0"/>
            </p:cNvPicPr>
            <p:nvPr/>
          </p:nvPicPr>
          <p:blipFill>
            <a:blip r:embed="rId2">
              <a:extLst/>
            </a:blip>
            <a:stretch>
              <a:fillRect/>
            </a:stretch>
          </p:blipFill>
          <p:spPr>
            <a:xfrm>
              <a:off x="0" y="0"/>
              <a:ext cx="23197774" cy="14174838"/>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Il naît de l'évocation de souffrances poignantes : des personnages généralement faibles sont confrontés à la violence, à la maladie, à la mort d'êtres chers."/>
          <p:cNvSpPr txBox="1"/>
          <p:nvPr/>
        </p:nvSpPr>
        <p:spPr>
          <a:xfrm>
            <a:off x="642550" y="3861126"/>
            <a:ext cx="22419810" cy="797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b="1" sz="10300">
                <a:solidFill>
                  <a:srgbClr val="567FA2"/>
                </a:solidFill>
                <a:latin typeface="Helvetica"/>
                <a:ea typeface="Helvetica"/>
                <a:cs typeface="Helvetica"/>
                <a:sym typeface="Helvetica"/>
              </a:defRPr>
            </a:lvl1pPr>
          </a:lstStyle>
          <a:p>
            <a:pPr/>
            <a:r>
              <a:t>Il naît de l'évocation de souffrances poignantes : des personnages généralement faibles sont confrontés à la violence, à la maladie, à la mort d'êtres chers.</a:t>
            </a:r>
          </a:p>
        </p:txBody>
      </p:sp>
      <p:sp>
        <p:nvSpPr>
          <p:cNvPr id="142" name="Registre pathétique:  destiné à apitoyer le lecteur."/>
          <p:cNvSpPr/>
          <p:nvPr/>
        </p:nvSpPr>
        <p:spPr>
          <a:xfrm>
            <a:off x="3555843" y="306345"/>
            <a:ext cx="18303748" cy="2034380"/>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pathétique:  destiné à apitoyer le lecteur.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41"/>
                                        </p:tgtEl>
                                        <p:attrNameLst>
                                          <p:attrName>style.visibility</p:attrName>
                                        </p:attrNameLst>
                                      </p:cBhvr>
                                      <p:to>
                                        <p:strVal val="visible"/>
                                      </p:to>
                                    </p:set>
                                    <p:anim calcmode="lin" valueType="num">
                                      <p:cBhvr>
                                        <p:cTn id="7" dur="1000" fill="hold"/>
                                        <p:tgtEl>
                                          <p:spTgt spid="141"/>
                                        </p:tgtEl>
                                        <p:attrNameLst>
                                          <p:attrName>ppt_w</p:attrName>
                                        </p:attrNameLst>
                                      </p:cBhvr>
                                      <p:tavLst>
                                        <p:tav tm="0">
                                          <p:val>
                                            <p:fltVal val="0"/>
                                          </p:val>
                                        </p:tav>
                                        <p:tav tm="100000">
                                          <p:val>
                                            <p:strVal val="#ppt_w"/>
                                          </p:val>
                                        </p:tav>
                                      </p:tavLst>
                                    </p:anim>
                                    <p:anim calcmode="lin" valueType="num">
                                      <p:cBhvr>
                                        <p:cTn id="8" dur="1000" fill="hold"/>
                                        <p:tgtEl>
                                          <p:spTgt spid="141"/>
                                        </p:tgtEl>
                                        <p:attrNameLst>
                                          <p:attrName>ppt_h</p:attrName>
                                        </p:attrNameLst>
                                      </p:cBhvr>
                                      <p:tavLst>
                                        <p:tav tm="0">
                                          <p:val>
                                            <p:fltVal val="0"/>
                                          </p:val>
                                        </p:tav>
                                        <p:tav tm="100000">
                                          <p:val>
                                            <p:strVal val="#ppt_h"/>
                                          </p:val>
                                        </p:tav>
                                      </p:tavLst>
                                    </p:anim>
                                    <p:anim calcmode="lin" valueType="num">
                                      <p:cBhvr>
                                        <p:cTn id="9" dur="1000" fill="hold"/>
                                        <p:tgtEl>
                                          <p:spTgt spid="1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142"/>
                                        </p:tgtEl>
                                        <p:attrNameLst>
                                          <p:attrName>style.visibility</p:attrName>
                                        </p:attrNameLst>
                                      </p:cBhvr>
                                      <p:to>
                                        <p:strVal val="visible"/>
                                      </p:to>
                                    </p:set>
                                    <p:anim calcmode="lin" valueType="num">
                                      <p:cBhvr>
                                        <p:cTn id="15" dur="1500" fill="hold"/>
                                        <p:tgtEl>
                                          <p:spTgt spid="142"/>
                                        </p:tgtEl>
                                        <p:attrNameLst>
                                          <p:attrName>ppt_x</p:attrName>
                                        </p:attrNameLst>
                                      </p:cBhvr>
                                      <p:tavLst>
                                        <p:tav tm="0">
                                          <p:val>
                                            <p:strVal val="#ppt_x"/>
                                          </p:val>
                                        </p:tav>
                                        <p:tav tm="100000">
                                          <p:val>
                                            <p:strVal val="#ppt_x"/>
                                          </p:val>
                                        </p:tav>
                                      </p:tavLst>
                                    </p:anim>
                                    <p:anim calcmode="lin" valueType="num">
                                      <p:cBhvr>
                                        <p:cTn id="16" dur="1500" fill="hold"/>
                                        <p:tgtEl>
                                          <p:spTgt spid="1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2"/>
      <p:bldP build="whole" bldLvl="1" animBg="1" rev="0" advAuto="0" spid="141"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12" name="Le registre ironique consiste à se moquer de gens ou d’idées en faisant semblant d’être d’accord avec eux ; on dit le contraire de ce que l’on pense, non pas dans le but de mentir, mais dans celui de rire ou faire rire."/>
          <p:cNvSpPr txBox="1"/>
          <p:nvPr/>
        </p:nvSpPr>
        <p:spPr>
          <a:xfrm>
            <a:off x="513171" y="4923935"/>
            <a:ext cx="22419811" cy="817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691922" indent="-1552222" algn="just" defTabSz="457200">
              <a:buClr>
                <a:srgbClr val="061B6A"/>
              </a:buClr>
              <a:buSzPct val="100000"/>
              <a:buFont typeface="TimesNewRomanPSMT"/>
              <a:buChar char="•"/>
              <a:defRPr b="1" sz="8800">
                <a:solidFill>
                  <a:srgbClr val="061B6A"/>
                </a:solidFill>
                <a:latin typeface="Helvetica"/>
                <a:ea typeface="Helvetica"/>
                <a:cs typeface="Helvetica"/>
                <a:sym typeface="Helvetica"/>
              </a:defRPr>
            </a:lvl1pPr>
          </a:lstStyle>
          <a:p>
            <a:pPr/>
            <a:r>
              <a:t>Le registre ironique consiste à se moquer de gens ou d’idées en faisant semblant d’être d’accord avec eux ; on dit le contraire de ce que l’on pense, non pas dans le but de mentir, mais dans celui de rire ou faire rire.</a:t>
            </a:r>
          </a:p>
        </p:txBody>
      </p:sp>
      <p:sp>
        <p:nvSpPr>
          <p:cNvPr id="213" name="Registre ironique:  provoque le rire, le sourire, l'amusement."/>
          <p:cNvSpPr/>
          <p:nvPr/>
        </p:nvSpPr>
        <p:spPr>
          <a:xfrm>
            <a:off x="3670845" y="593852"/>
            <a:ext cx="18303749" cy="2034379"/>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ironique:  provoque le rire, le sourire, l'amusement.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12"/>
                                        </p:tgtEl>
                                        <p:attrNameLst>
                                          <p:attrName>style.visibility</p:attrName>
                                        </p:attrNameLst>
                                      </p:cBhvr>
                                      <p:to>
                                        <p:strVal val="visible"/>
                                      </p:to>
                                    </p:set>
                                    <p:anim calcmode="lin" valueType="num">
                                      <p:cBhvr>
                                        <p:cTn id="7" dur="1000" fill="hold"/>
                                        <p:tgtEl>
                                          <p:spTgt spid="212"/>
                                        </p:tgtEl>
                                        <p:attrNameLst>
                                          <p:attrName>ppt_w</p:attrName>
                                        </p:attrNameLst>
                                      </p:cBhvr>
                                      <p:tavLst>
                                        <p:tav tm="0">
                                          <p:val>
                                            <p:fltVal val="0"/>
                                          </p:val>
                                        </p:tav>
                                        <p:tav tm="100000">
                                          <p:val>
                                            <p:strVal val="#ppt_w"/>
                                          </p:val>
                                        </p:tav>
                                      </p:tavLst>
                                    </p:anim>
                                    <p:anim calcmode="lin" valueType="num">
                                      <p:cBhvr>
                                        <p:cTn id="8" dur="1000" fill="hold"/>
                                        <p:tgtEl>
                                          <p:spTgt spid="212"/>
                                        </p:tgtEl>
                                        <p:attrNameLst>
                                          <p:attrName>ppt_h</p:attrName>
                                        </p:attrNameLst>
                                      </p:cBhvr>
                                      <p:tavLst>
                                        <p:tav tm="0">
                                          <p:val>
                                            <p:fltVal val="0"/>
                                          </p:val>
                                        </p:tav>
                                        <p:tav tm="100000">
                                          <p:val>
                                            <p:strVal val="#ppt_h"/>
                                          </p:val>
                                        </p:tav>
                                      </p:tavLst>
                                    </p:anim>
                                    <p:anim calcmode="lin" valueType="num">
                                      <p:cBhvr>
                                        <p:cTn id="9" dur="1000" fill="hold"/>
                                        <p:tgtEl>
                                          <p:spTgt spid="2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213"/>
                                        </p:tgtEl>
                                        <p:attrNameLst>
                                          <p:attrName>style.visibility</p:attrName>
                                        </p:attrNameLst>
                                      </p:cBhvr>
                                      <p:to>
                                        <p:strVal val="visible"/>
                                      </p:to>
                                    </p:set>
                                    <p:anim calcmode="lin" valueType="num">
                                      <p:cBhvr>
                                        <p:cTn id="15" dur="1500" fill="hold"/>
                                        <p:tgtEl>
                                          <p:spTgt spid="213"/>
                                        </p:tgtEl>
                                        <p:attrNameLst>
                                          <p:attrName>ppt_x</p:attrName>
                                        </p:attrNameLst>
                                      </p:cBhvr>
                                      <p:tavLst>
                                        <p:tav tm="0">
                                          <p:val>
                                            <p:strVal val="#ppt_x"/>
                                          </p:val>
                                        </p:tav>
                                        <p:tav tm="100000">
                                          <p:val>
                                            <p:strVal val="#ppt_x"/>
                                          </p:val>
                                        </p:tav>
                                      </p:tavLst>
                                    </p:anim>
                                    <p:anim calcmode="lin" valueType="num">
                                      <p:cBhvr>
                                        <p:cTn id="16" dur="1500" fill="hold"/>
                                        <p:tgtEl>
                                          <p:spTgt spid="2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2"/>
      <p:bldP build="whole" bldLvl="1" animBg="1" rev="0" advAuto="0" spid="21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15" name="Procédés et caractéristiques…"/>
          <p:cNvSpPr txBox="1"/>
          <p:nvPr/>
        </p:nvSpPr>
        <p:spPr>
          <a:xfrm>
            <a:off x="319103" y="411943"/>
            <a:ext cx="22419811" cy="1418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8500">
                <a:solidFill>
                  <a:srgbClr val="567FA2"/>
                </a:solidFill>
                <a:latin typeface="Helvetica"/>
                <a:ea typeface="Helvetica"/>
                <a:cs typeface="Helvetica"/>
                <a:sym typeface="Helvetica"/>
              </a:defRPr>
            </a:pPr>
            <a:r>
              <a:t>Procédés et caractéristiques </a:t>
            </a:r>
            <a:endParaRPr>
              <a:solidFill>
                <a:srgbClr val="061B6A"/>
              </a:solidFill>
            </a:endParaRPr>
          </a:p>
          <a:p>
            <a:pPr marL="1444977" indent="-1305277" algn="just" defTabSz="457200">
              <a:buClr>
                <a:srgbClr val="061B6A"/>
              </a:buClr>
              <a:buSzPct val="100000"/>
              <a:buFont typeface="TimesNewRomanPSMT"/>
              <a:buChar char="•"/>
              <a:defRPr b="1" sz="7400">
                <a:solidFill>
                  <a:srgbClr val="061B6A"/>
                </a:solidFill>
                <a:latin typeface="Helvetica"/>
                <a:ea typeface="Helvetica"/>
                <a:cs typeface="Helvetica"/>
                <a:sym typeface="Helvetica"/>
              </a:defRPr>
            </a:pPr>
            <a:r>
              <a:t>On emploie un procédé appelé l’antiphrase (expression qui signifie en réalité le contraire de qu’elle dit en apparence : par exemple dire « quelle intelligence ! » pour se moquer de la bêtise de quelqu’un): pour montrer qu’un texte est ironique, il faut bien faire la distinction entre le sens apparent du texte (ce que celui qui parle dit en apparence), et son sens réel (ce qu’il pense en réalité), et relever un ou plusieurs exemples d’antiphrases.</a:t>
            </a:r>
          </a:p>
          <a:p>
            <a:pPr algn="l" defTabSz="449580">
              <a:defRPr sz="1300">
                <a:solidFill>
                  <a:srgbClr val="000000"/>
                </a:solidFill>
                <a:uFill>
                  <a:solidFill>
                    <a:srgbClr val="000000"/>
                  </a:solidFill>
                </a:uFill>
                <a:latin typeface="Arial"/>
                <a:ea typeface="Arial"/>
                <a:cs typeface="Arial"/>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15"/>
                                        </p:tgtEl>
                                        <p:attrNameLst>
                                          <p:attrName>style.visibility</p:attrName>
                                        </p:attrNameLst>
                                      </p:cBhvr>
                                      <p:to>
                                        <p:strVal val="visible"/>
                                      </p:to>
                                    </p:set>
                                    <p:anim calcmode="lin" valueType="num">
                                      <p:cBhvr>
                                        <p:cTn id="7" dur="1000" fill="hold"/>
                                        <p:tgtEl>
                                          <p:spTgt spid="215"/>
                                        </p:tgtEl>
                                        <p:attrNameLst>
                                          <p:attrName>ppt_w</p:attrName>
                                        </p:attrNameLst>
                                      </p:cBhvr>
                                      <p:tavLst>
                                        <p:tav tm="0">
                                          <p:val>
                                            <p:fltVal val="0"/>
                                          </p:val>
                                        </p:tav>
                                        <p:tav tm="100000">
                                          <p:val>
                                            <p:strVal val="#ppt_w"/>
                                          </p:val>
                                        </p:tav>
                                      </p:tavLst>
                                    </p:anim>
                                    <p:anim calcmode="lin" valueType="num">
                                      <p:cBhvr>
                                        <p:cTn id="8" dur="1000" fill="hold"/>
                                        <p:tgtEl>
                                          <p:spTgt spid="215"/>
                                        </p:tgtEl>
                                        <p:attrNameLst>
                                          <p:attrName>ppt_h</p:attrName>
                                        </p:attrNameLst>
                                      </p:cBhvr>
                                      <p:tavLst>
                                        <p:tav tm="0">
                                          <p:val>
                                            <p:fltVal val="0"/>
                                          </p:val>
                                        </p:tav>
                                        <p:tav tm="100000">
                                          <p:val>
                                            <p:strVal val="#ppt_h"/>
                                          </p:val>
                                        </p:tav>
                                      </p:tavLst>
                                    </p:anim>
                                    <p:anim calcmode="lin" valueType="num">
                                      <p:cBhvr>
                                        <p:cTn id="9" dur="1000" fill="hold"/>
                                        <p:tgtEl>
                                          <p:spTgt spid="2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pSp>
        <p:nvGrpSpPr>
          <p:cNvPr id="219" name="Ruy Blas : Bon appétit ! messieurs ! Ô ministres intègres ! / Conseillers vertueux ! voilà votre façon / De servir, serviteurs qui pillez la maison ! (Hugo)"/>
          <p:cNvGrpSpPr/>
          <p:nvPr/>
        </p:nvGrpSpPr>
        <p:grpSpPr>
          <a:xfrm>
            <a:off x="248105" y="122776"/>
            <a:ext cx="23197774" cy="14174838"/>
            <a:chOff x="0" y="0"/>
            <a:chExt cx="23197773" cy="14174837"/>
          </a:xfrm>
        </p:grpSpPr>
        <p:sp>
          <p:nvSpPr>
            <p:cNvPr id="218" name="Ruy Blas : Bon appétit ! messieurs ! Ô ministres intègres ! / Conseillers vertueux ! voilà votre façon / De servir, serviteurs qui pillez la maison ! (Hugo)"/>
            <p:cNvSpPr/>
            <p:nvPr/>
          </p:nvSpPr>
          <p:spPr>
            <a:xfrm>
              <a:off x="25400" y="25400"/>
              <a:ext cx="23146974" cy="1412403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spcBef>
                  <a:spcPts val="5300"/>
                </a:spcBef>
                <a:defRPr sz="5400">
                  <a:solidFill>
                    <a:srgbClr val="000000"/>
                  </a:solidFill>
                  <a:latin typeface="Arial"/>
                  <a:ea typeface="Arial"/>
                  <a:cs typeface="Arial"/>
                  <a:sym typeface="Arial"/>
                </a:defRPr>
              </a:pPr>
            </a:p>
            <a:p>
              <a:pPr algn="l">
                <a:spcBef>
                  <a:spcPts val="5300"/>
                </a:spcBef>
                <a:defRPr sz="5400">
                  <a:solidFill>
                    <a:srgbClr val="000000"/>
                  </a:solidFill>
                  <a:latin typeface="Arial"/>
                  <a:ea typeface="Arial"/>
                  <a:cs typeface="Arial"/>
                  <a:sym typeface="Arial"/>
                </a:defRPr>
              </a:pPr>
              <a:r>
                <a:t>Ruy Blas : Bon appétit ! messieurs ! Ô ministres intègres ! / Conseillers vertueux ! voilà votre façon / De servir, serviteurs qui pillez la maison ! (Hugo)</a:t>
              </a:r>
            </a:p>
          </p:txBody>
        </p:sp>
        <p:pic>
          <p:nvPicPr>
            <p:cNvPr id="217" name="Ruy Blas : Bon appétit ! messieurs ! Ô ministres intègres ! / Conseillers vertueux ! voilà votre façon / De servir, serviteurs qui pillez la maison ! (Hugo) Ruy Blas : Bon appétit ! messieurs ! Ô ministres intègres ! / Conseillers vertueux ! voilà votre " descr="Ruy Blas : Bon appétit ! messieurs ! Ô ministres intègres ! / Conseillers vertueux ! voilà votre façon / De servir, serviteurs qui pillez la maison ! (Hugo) Ruy Blas : Bon appétit ! messieurs ! Ô ministres intègres ! / Conseillers vertueux ! voilà votre façon / De servir, serviteurs qui pillez la maison ! (Hugo)"/>
            <p:cNvPicPr>
              <a:picLocks noChangeAspect="0"/>
            </p:cNvPicPr>
            <p:nvPr/>
          </p:nvPicPr>
          <p:blipFill>
            <a:blip r:embed="rId2">
              <a:extLst/>
            </a:blip>
            <a:stretch>
              <a:fillRect/>
            </a:stretch>
          </p:blipFill>
          <p:spPr>
            <a:xfrm>
              <a:off x="0" y="0"/>
              <a:ext cx="23197774" cy="14174838"/>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Il traduit la volonté de représenter la réalité (humaine, sociale, etc.) telle…"/>
          <p:cNvSpPr txBox="1"/>
          <p:nvPr/>
        </p:nvSpPr>
        <p:spPr>
          <a:xfrm>
            <a:off x="577860" y="2809788"/>
            <a:ext cx="22419811" cy="1176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Il traduit la volonté de représenter la réalité (humaine, sociale, etc.) telle</a:t>
            </a: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qu'elle est (présent) ou a été (passé). Il se donne l'apparence de la réalité fidèlement reconstituée ou créée : en cherchant à "faire vrai" (illusion du réel), l'auteur fait de fréquentes descriptions, explications.</a:t>
            </a:r>
          </a:p>
        </p:txBody>
      </p:sp>
      <p:sp>
        <p:nvSpPr>
          <p:cNvPr id="222" name="Registre réaliste:  provoque le rire, le sourire, l'amusement."/>
          <p:cNvSpPr/>
          <p:nvPr/>
        </p:nvSpPr>
        <p:spPr>
          <a:xfrm>
            <a:off x="3670845" y="593852"/>
            <a:ext cx="18303749" cy="2034379"/>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réaliste:  provoque le rire, le sourire, l'amusement.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21"/>
                                        </p:tgtEl>
                                        <p:attrNameLst>
                                          <p:attrName>style.visibility</p:attrName>
                                        </p:attrNameLst>
                                      </p:cBhvr>
                                      <p:to>
                                        <p:strVal val="visible"/>
                                      </p:to>
                                    </p:set>
                                    <p:anim calcmode="lin" valueType="num">
                                      <p:cBhvr>
                                        <p:cTn id="7" dur="1000" fill="hold"/>
                                        <p:tgtEl>
                                          <p:spTgt spid="221"/>
                                        </p:tgtEl>
                                        <p:attrNameLst>
                                          <p:attrName>ppt_w</p:attrName>
                                        </p:attrNameLst>
                                      </p:cBhvr>
                                      <p:tavLst>
                                        <p:tav tm="0">
                                          <p:val>
                                            <p:fltVal val="0"/>
                                          </p:val>
                                        </p:tav>
                                        <p:tav tm="100000">
                                          <p:val>
                                            <p:strVal val="#ppt_w"/>
                                          </p:val>
                                        </p:tav>
                                      </p:tavLst>
                                    </p:anim>
                                    <p:anim calcmode="lin" valueType="num">
                                      <p:cBhvr>
                                        <p:cTn id="8" dur="1000" fill="hold"/>
                                        <p:tgtEl>
                                          <p:spTgt spid="221"/>
                                        </p:tgtEl>
                                        <p:attrNameLst>
                                          <p:attrName>ppt_h</p:attrName>
                                        </p:attrNameLst>
                                      </p:cBhvr>
                                      <p:tavLst>
                                        <p:tav tm="0">
                                          <p:val>
                                            <p:fltVal val="0"/>
                                          </p:val>
                                        </p:tav>
                                        <p:tav tm="100000">
                                          <p:val>
                                            <p:strVal val="#ppt_h"/>
                                          </p:val>
                                        </p:tav>
                                      </p:tavLst>
                                    </p:anim>
                                    <p:anim calcmode="lin" valueType="num">
                                      <p:cBhvr>
                                        <p:cTn id="9" dur="1000" fill="hold"/>
                                        <p:tgtEl>
                                          <p:spTgt spid="2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222"/>
                                        </p:tgtEl>
                                        <p:attrNameLst>
                                          <p:attrName>style.visibility</p:attrName>
                                        </p:attrNameLst>
                                      </p:cBhvr>
                                      <p:to>
                                        <p:strVal val="visible"/>
                                      </p:to>
                                    </p:set>
                                    <p:anim calcmode="lin" valueType="num">
                                      <p:cBhvr>
                                        <p:cTn id="15" dur="1500" fill="hold"/>
                                        <p:tgtEl>
                                          <p:spTgt spid="222"/>
                                        </p:tgtEl>
                                        <p:attrNameLst>
                                          <p:attrName>ppt_x</p:attrName>
                                        </p:attrNameLst>
                                      </p:cBhvr>
                                      <p:tavLst>
                                        <p:tav tm="0">
                                          <p:val>
                                            <p:strVal val="#ppt_x"/>
                                          </p:val>
                                        </p:tav>
                                        <p:tav tm="100000">
                                          <p:val>
                                            <p:strVal val="#ppt_x"/>
                                          </p:val>
                                        </p:tav>
                                      </p:tavLst>
                                    </p:anim>
                                    <p:anim calcmode="lin" valueType="num">
                                      <p:cBhvr>
                                        <p:cTn id="16" dur="1500" fill="hold"/>
                                        <p:tgtEl>
                                          <p:spTgt spid="2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1"/>
      <p:bldP build="whole" bldLvl="1" animBg="1" rev="0" advAuto="0" spid="222"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6" name="TOINETTE. – Quand un maître ne songe pas à ce qu’il fait, une servante bien sensée est en droit de le redresser.…"/>
          <p:cNvGrpSpPr/>
          <p:nvPr/>
        </p:nvGrpSpPr>
        <p:grpSpPr>
          <a:xfrm>
            <a:off x="248105" y="122776"/>
            <a:ext cx="23197774" cy="14174838"/>
            <a:chOff x="0" y="0"/>
            <a:chExt cx="23197773" cy="14174837"/>
          </a:xfrm>
        </p:grpSpPr>
        <p:sp>
          <p:nvSpPr>
            <p:cNvPr id="225" name="TOINETTE. – Quand un maître ne songe pas à ce qu’il fait, une servante bien sensée est en droit de le redresser.…"/>
            <p:cNvSpPr/>
            <p:nvPr/>
          </p:nvSpPr>
          <p:spPr>
            <a:xfrm>
              <a:off x="25400" y="25400"/>
              <a:ext cx="23146974" cy="1412403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spcBef>
                  <a:spcPts val="5300"/>
                </a:spcBef>
                <a:defRPr sz="5400">
                  <a:solidFill>
                    <a:srgbClr val="000000"/>
                  </a:solidFill>
                  <a:latin typeface="Arial"/>
                  <a:ea typeface="Arial"/>
                  <a:cs typeface="Arial"/>
                  <a:sym typeface="Arial"/>
                </a:defRPr>
              </a:pPr>
            </a:p>
            <a:p>
              <a:pPr algn="l">
                <a:spcBef>
                  <a:spcPts val="5300"/>
                </a:spcBef>
                <a:defRPr sz="5400">
                  <a:solidFill>
                    <a:srgbClr val="000000"/>
                  </a:solidFill>
                  <a:latin typeface="Arial"/>
                  <a:ea typeface="Arial"/>
                  <a:cs typeface="Arial"/>
                  <a:sym typeface="Arial"/>
                </a:defRPr>
              </a:pPr>
              <a:r>
                <a:t>TOINETTE. – Quand un maître ne songe pas à ce qu’il fait, une servante bien sensée est en droit de le redresser. </a:t>
              </a:r>
            </a:p>
            <a:p>
              <a:pPr algn="l">
                <a:spcBef>
                  <a:spcPts val="5300"/>
                </a:spcBef>
                <a:defRPr sz="5400">
                  <a:solidFill>
                    <a:srgbClr val="000000"/>
                  </a:solidFill>
                  <a:latin typeface="Arial"/>
                  <a:ea typeface="Arial"/>
                  <a:cs typeface="Arial"/>
                  <a:sym typeface="Arial"/>
                </a:defRPr>
              </a:pPr>
              <a:r>
                <a:t>ARGAN court après Toinette. – Ah ! insolente, il faut que je t’assomme.</a:t>
              </a:r>
            </a:p>
            <a:p>
              <a:pPr algn="l">
                <a:spcBef>
                  <a:spcPts val="5300"/>
                </a:spcBef>
                <a:defRPr sz="5400">
                  <a:solidFill>
                    <a:srgbClr val="000000"/>
                  </a:solidFill>
                  <a:latin typeface="Arial"/>
                  <a:ea typeface="Arial"/>
                  <a:cs typeface="Arial"/>
                  <a:sym typeface="Arial"/>
                </a:defRPr>
              </a:pPr>
              <a:r>
                <a:t>TOINETTE, se sauve de lui. – Il est de mon devoir de m’opposer aux choses qui vous peuvent déshonorer. </a:t>
              </a:r>
            </a:p>
            <a:p>
              <a:pPr algn="l">
                <a:spcBef>
                  <a:spcPts val="5300"/>
                </a:spcBef>
                <a:defRPr sz="5400">
                  <a:solidFill>
                    <a:srgbClr val="000000"/>
                  </a:solidFill>
                  <a:latin typeface="Arial"/>
                  <a:ea typeface="Arial"/>
                  <a:cs typeface="Arial"/>
                  <a:sym typeface="Arial"/>
                </a:defRPr>
              </a:pPr>
              <a:r>
                <a:t>ARGAN, en colère, court après elle autour de sa chaise, son bâton à la main. – Viens, viens, que je t’apprenne à parler. </a:t>
              </a:r>
            </a:p>
            <a:p>
              <a:pPr algn="l">
                <a:spcBef>
                  <a:spcPts val="5300"/>
                </a:spcBef>
                <a:defRPr sz="5400">
                  <a:solidFill>
                    <a:srgbClr val="000000"/>
                  </a:solidFill>
                  <a:latin typeface="Arial"/>
                  <a:ea typeface="Arial"/>
                  <a:cs typeface="Arial"/>
                  <a:sym typeface="Arial"/>
                </a:defRPr>
              </a:pPr>
              <a:r>
                <a:t>TOINETTE, courant, et se sauvant du côté de la chaise où n’est pas Argan. – Je m’intéresse, comme je dois, à ne vous point laisser faire de folie.</a:t>
              </a:r>
            </a:p>
            <a:p>
              <a:pPr algn="l">
                <a:spcBef>
                  <a:spcPts val="5300"/>
                </a:spcBef>
                <a:defRPr sz="5400">
                  <a:solidFill>
                    <a:srgbClr val="000000"/>
                  </a:solidFill>
                  <a:latin typeface="Arial"/>
                  <a:ea typeface="Arial"/>
                  <a:cs typeface="Arial"/>
                  <a:sym typeface="Arial"/>
                </a:defRPr>
              </a:pPr>
            </a:p>
            <a:p>
              <a:pPr algn="l">
                <a:spcBef>
                  <a:spcPts val="5300"/>
                </a:spcBef>
                <a:defRPr sz="5400">
                  <a:solidFill>
                    <a:srgbClr val="000000"/>
                  </a:solidFill>
                  <a:latin typeface="Arial"/>
                  <a:ea typeface="Arial"/>
                  <a:cs typeface="Arial"/>
                  <a:sym typeface="Arial"/>
                </a:defRPr>
              </a:pPr>
            </a:p>
            <a:p>
              <a:pPr algn="l">
                <a:spcBef>
                  <a:spcPts val="5300"/>
                </a:spcBef>
                <a:defRPr sz="5400">
                  <a:solidFill>
                    <a:srgbClr val="000000"/>
                  </a:solidFill>
                  <a:latin typeface="Arial"/>
                  <a:ea typeface="Arial"/>
                  <a:cs typeface="Arial"/>
                  <a:sym typeface="Arial"/>
                </a:defRPr>
              </a:pPr>
              <a:r>
                <a:t>Molière, Le Malade imaginaire, I, 5, 1673.</a:t>
              </a:r>
            </a:p>
          </p:txBody>
        </p:sp>
        <p:pic>
          <p:nvPicPr>
            <p:cNvPr id="224" name="TOINETTE. – Quand un maître ne songe pas à ce qu’il fait, une servante bien sensée est en droit de le redresser.… TOINETTE. – Quand un maître ne songe pas à ce qu’il fait, une servante bien sensée est en droit de le redresser. ARGAN court après Toinette." descr="TOINETTE. – Quand un maître ne songe pas à ce qu’il fait, une servante bien sensée est en droit de le redresser.… TOINETTE. – Quand un maître ne songe pas à ce qu’il fait, une servante bien sensée est en droit de le redresser. ARGAN court après Toinette. – Ah ! insolente, il faut que je t’assomme.TOINETTE, se sauve de lui. – Il est de mon devoir de m’opposer aux choses qui vous peuvent déshonorer. ARGAN, en colère, court après elle autour de sa chaise, son bâton à la main. – Viens, viens, que je t’apprenne à parler. TOINETTE, courant, et se sauvant du côté de la chaise où n’est pas Argan. – Je m’intéresse, comme je dois, à ne vous point laisser faire de folie.Molière, Le Malade imaginaire, I, 5, 1673."/>
            <p:cNvPicPr>
              <a:picLocks noChangeAspect="0"/>
            </p:cNvPicPr>
            <p:nvPr/>
          </p:nvPicPr>
          <p:blipFill>
            <a:blip r:embed="rId2">
              <a:extLst/>
            </a:blip>
            <a:stretch>
              <a:fillRect/>
            </a:stretch>
          </p:blipFill>
          <p:spPr>
            <a:xfrm>
              <a:off x="0" y="0"/>
              <a:ext cx="23197774" cy="14174838"/>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Il crée un monde échappant aux lois  du réel, dans lequel interviennent comme naturellement dos personnages dotés de pouvoirs surnaturels ou supranaturels (fées, enchanteurs, génies, sorcières, etc.)."/>
          <p:cNvSpPr txBox="1"/>
          <p:nvPr/>
        </p:nvSpPr>
        <p:spPr>
          <a:xfrm>
            <a:off x="642550" y="3264227"/>
            <a:ext cx="22419810" cy="916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lvl1pPr>
          </a:lstStyle>
          <a:p>
            <a:pPr/>
            <a:r>
              <a:t>Il crée un monde échappant aux lois  du réel, dans lequel interviennent comme naturellement dos personnages dotés de pouvoirs surnaturels ou supranaturels (fées, enchanteurs, génies, sorcières, etc.). </a:t>
            </a:r>
          </a:p>
        </p:txBody>
      </p:sp>
      <p:sp>
        <p:nvSpPr>
          <p:cNvPr id="229" name="Registre merveilleux:  provoque le rire, le sourire, l'amusement."/>
          <p:cNvSpPr/>
          <p:nvPr/>
        </p:nvSpPr>
        <p:spPr>
          <a:xfrm>
            <a:off x="3670845" y="593852"/>
            <a:ext cx="18303749" cy="2034379"/>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merveilleux:  provoque le rire, le sourire, l'amusement.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228"/>
                                        </p:tgtEl>
                                        <p:attrNameLst>
                                          <p:attrName>style.visibility</p:attrName>
                                        </p:attrNameLst>
                                      </p:cBhvr>
                                      <p:to>
                                        <p:strVal val="visible"/>
                                      </p:to>
                                    </p:set>
                                    <p:anim calcmode="lin" valueType="num">
                                      <p:cBhvr>
                                        <p:cTn id="7" dur="1000" fill="hold"/>
                                        <p:tgtEl>
                                          <p:spTgt spid="228"/>
                                        </p:tgtEl>
                                        <p:attrNameLst>
                                          <p:attrName>ppt_w</p:attrName>
                                        </p:attrNameLst>
                                      </p:cBhvr>
                                      <p:tavLst>
                                        <p:tav tm="0">
                                          <p:val>
                                            <p:fltVal val="0"/>
                                          </p:val>
                                        </p:tav>
                                        <p:tav tm="100000">
                                          <p:val>
                                            <p:strVal val="#ppt_w"/>
                                          </p:val>
                                        </p:tav>
                                      </p:tavLst>
                                    </p:anim>
                                    <p:anim calcmode="lin" valueType="num">
                                      <p:cBhvr>
                                        <p:cTn id="8" dur="1000" fill="hold"/>
                                        <p:tgtEl>
                                          <p:spTgt spid="228"/>
                                        </p:tgtEl>
                                        <p:attrNameLst>
                                          <p:attrName>ppt_h</p:attrName>
                                        </p:attrNameLst>
                                      </p:cBhvr>
                                      <p:tavLst>
                                        <p:tav tm="0">
                                          <p:val>
                                            <p:fltVal val="0"/>
                                          </p:val>
                                        </p:tav>
                                        <p:tav tm="100000">
                                          <p:val>
                                            <p:strVal val="#ppt_h"/>
                                          </p:val>
                                        </p:tav>
                                      </p:tavLst>
                                    </p:anim>
                                    <p:anim calcmode="lin" valueType="num">
                                      <p:cBhvr>
                                        <p:cTn id="9" dur="1000" fill="hold"/>
                                        <p:tgtEl>
                                          <p:spTgt spid="2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229"/>
                                        </p:tgtEl>
                                        <p:attrNameLst>
                                          <p:attrName>style.visibility</p:attrName>
                                        </p:attrNameLst>
                                      </p:cBhvr>
                                      <p:to>
                                        <p:strVal val="visible"/>
                                      </p:to>
                                    </p:set>
                                    <p:anim calcmode="lin" valueType="num">
                                      <p:cBhvr>
                                        <p:cTn id="15" dur="1500" fill="hold"/>
                                        <p:tgtEl>
                                          <p:spTgt spid="229"/>
                                        </p:tgtEl>
                                        <p:attrNameLst>
                                          <p:attrName>ppt_x</p:attrName>
                                        </p:attrNameLst>
                                      </p:cBhvr>
                                      <p:tavLst>
                                        <p:tav tm="0">
                                          <p:val>
                                            <p:strVal val="#ppt_x"/>
                                          </p:val>
                                        </p:tav>
                                        <p:tav tm="100000">
                                          <p:val>
                                            <p:strVal val="#ppt_x"/>
                                          </p:val>
                                        </p:tav>
                                      </p:tavLst>
                                    </p:anim>
                                    <p:anim calcmode="lin" valueType="num">
                                      <p:cBhvr>
                                        <p:cTn id="16" dur="1500" fill="hold"/>
                                        <p:tgtEl>
                                          <p:spTgt spid="2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2"/>
      <p:bldP build="whole" bldLvl="1" animBg="1" rev="0" advAuto="0" spid="228"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3" name="Sa marraine, qui était fée, lui dit : « Tu voudrais bien aller au bal, n'est-ce pas ?…"/>
          <p:cNvGrpSpPr/>
          <p:nvPr/>
        </p:nvGrpSpPr>
        <p:grpSpPr>
          <a:xfrm>
            <a:off x="391858" y="-1314756"/>
            <a:ext cx="23197775" cy="14620473"/>
            <a:chOff x="0" y="0"/>
            <a:chExt cx="23197773" cy="14620471"/>
          </a:xfrm>
        </p:grpSpPr>
        <p:sp>
          <p:nvSpPr>
            <p:cNvPr id="232" name="Sa marraine, qui était fée, lui dit : « Tu voudrais bien aller au bal, n'est-ce pas ?…"/>
            <p:cNvSpPr/>
            <p:nvPr/>
          </p:nvSpPr>
          <p:spPr>
            <a:xfrm>
              <a:off x="25400" y="25400"/>
              <a:ext cx="23146974" cy="14569672"/>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l">
                <a:spcBef>
                  <a:spcPts val="5300"/>
                </a:spcBef>
                <a:defRPr sz="5400">
                  <a:solidFill>
                    <a:srgbClr val="000000"/>
                  </a:solidFill>
                  <a:latin typeface="Arial"/>
                  <a:ea typeface="Arial"/>
                  <a:cs typeface="Arial"/>
                  <a:sym typeface="Arial"/>
                </a:defRPr>
              </a:pPr>
            </a:p>
            <a:p>
              <a:pPr algn="l">
                <a:spcBef>
                  <a:spcPts val="5300"/>
                </a:spcBef>
                <a:defRPr sz="5400">
                  <a:solidFill>
                    <a:srgbClr val="000000"/>
                  </a:solidFill>
                  <a:latin typeface="Arial"/>
                  <a:ea typeface="Arial"/>
                  <a:cs typeface="Arial"/>
                  <a:sym typeface="Arial"/>
                </a:defRPr>
              </a:pPr>
              <a:r>
                <a:t>Sa marraine, qui était fée, lui dit : « Tu voudrais bien aller au bal, n'est-ce pas ?</a:t>
              </a:r>
            </a:p>
            <a:p>
              <a:pPr algn="l">
                <a:spcBef>
                  <a:spcPts val="5300"/>
                </a:spcBef>
                <a:defRPr sz="5400">
                  <a:solidFill>
                    <a:srgbClr val="000000"/>
                  </a:solidFill>
                  <a:latin typeface="Arial"/>
                  <a:ea typeface="Arial"/>
                  <a:cs typeface="Arial"/>
                  <a:sym typeface="Arial"/>
                </a:defRPr>
              </a:pPr>
              <a:r>
                <a:t>– Hélas ! oui, dit Cendrillon en soupirant.</a:t>
              </a:r>
            </a:p>
            <a:p>
              <a:pPr algn="l">
                <a:spcBef>
                  <a:spcPts val="5300"/>
                </a:spcBef>
                <a:defRPr sz="5400">
                  <a:solidFill>
                    <a:srgbClr val="000000"/>
                  </a:solidFill>
                  <a:latin typeface="Arial"/>
                  <a:ea typeface="Arial"/>
                  <a:cs typeface="Arial"/>
                  <a:sym typeface="Arial"/>
                </a:defRPr>
              </a:pPr>
              <a:r>
                <a:t>– Eh bien ! seras-tu bonne fille ? dit sa marraine, je t'y ferai aller. »</a:t>
              </a:r>
            </a:p>
            <a:p>
              <a:pPr algn="l">
                <a:spcBef>
                  <a:spcPts val="5300"/>
                </a:spcBef>
                <a:defRPr sz="5400">
                  <a:solidFill>
                    <a:srgbClr val="000000"/>
                  </a:solidFill>
                  <a:latin typeface="Arial"/>
                  <a:ea typeface="Arial"/>
                  <a:cs typeface="Arial"/>
                  <a:sym typeface="Arial"/>
                </a:defRPr>
              </a:pPr>
              <a:r>
                <a:t>Eh bien ! seras-tu bonne fille ? sa marraine, je t'y ferai aller.</a:t>
              </a:r>
            </a:p>
            <a:p>
              <a:pPr algn="l">
                <a:spcBef>
                  <a:spcPts val="5300"/>
                </a:spcBef>
                <a:defRPr sz="5400">
                  <a:solidFill>
                    <a:srgbClr val="000000"/>
                  </a:solidFill>
                  <a:latin typeface="Arial"/>
                  <a:ea typeface="Arial"/>
                  <a:cs typeface="Arial"/>
                  <a:sym typeface="Arial"/>
                </a:defRPr>
              </a:pPr>
              <a:r>
                <a:t>Elle la mena dans sa chambre, et lui dit : « Va dans le jardin, et apporte-moi une citrouille. »</a:t>
              </a:r>
            </a:p>
            <a:p>
              <a:pPr algn="l">
                <a:spcBef>
                  <a:spcPts val="5300"/>
                </a:spcBef>
                <a:defRPr sz="5400">
                  <a:solidFill>
                    <a:srgbClr val="000000"/>
                  </a:solidFill>
                  <a:latin typeface="Arial"/>
                  <a:ea typeface="Arial"/>
                  <a:cs typeface="Arial"/>
                  <a:sym typeface="Arial"/>
                </a:defRPr>
              </a:pPr>
              <a:r>
                <a:t>Cendrillon alla aussitôt cueillir la plus belle qu'elle put trouver, et la porta à sa marraine, ne pouvant deviner comment cette citrouille la pourrait faire aller au bal. Sa marraine la creusa et, n'ayant laissé que l'écorce, la frappa de sa baguette, et la citrouille fut aussitôt changée en un beau carrosse tout doré.</a:t>
              </a:r>
            </a:p>
          </p:txBody>
        </p:sp>
        <p:pic>
          <p:nvPicPr>
            <p:cNvPr id="231" name="Sa marraine, qui était fée, lui dit : « Tu voudrais bien aller au bal, n'est-ce pas ?… Sa marraine, qui était fée, lui dit : « Tu voudrais bien aller au bal, n'est-ce pas ?– Hélas ! oui, dit Cendrillon en soupirant.– Eh bien ! seras-tu bonne fille ? dit " descr="Sa marraine, qui était fée, lui dit : « Tu voudrais bien aller au bal, n'est-ce pas ?… Sa marraine, qui était fée, lui dit : « Tu voudrais bien aller au bal, n'est-ce pas ?– Hélas ! oui, dit Cendrillon en soupirant.– Eh bien ! seras-tu bonne fille ? dit sa marraine, je t'y ferai aller. »Eh bien ! seras-tu bonne fille ? sa marraine, je t'y ferai aller.Elle la mena dans sa chambre, et lui dit : « Va dans le jardin, et apporte-moi une citrouille. »Cendrillon alla aussitôt cueillir la plus belle qu'elle put trouver, et la porta à sa marraine, ne pouvant deviner comment cette citrouille la pourrait faire aller au bal. Sa marraine la creusa et, n'ayant laissé que l'écorce, la frappa de sa baguette, et la citrouille fut aussitôt changée en un beau carrosse tout doré."/>
            <p:cNvPicPr>
              <a:picLocks noChangeAspect="0"/>
            </p:cNvPicPr>
            <p:nvPr/>
          </p:nvPicPr>
          <p:blipFill>
            <a:blip r:embed="rId2">
              <a:extLst/>
            </a:blip>
            <a:stretch>
              <a:fillRect/>
            </a:stretch>
          </p:blipFill>
          <p:spPr>
            <a:xfrm>
              <a:off x="0" y="0"/>
              <a:ext cx="23197774" cy="14620472"/>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i dans un texte le narrateur ou le poète évoque ses sentiments personnels, ses états d’âme (joie, tristesse, chagrin, etc.), de quel registre s’agit-il ?"/>
          <p:cNvSpPr txBox="1"/>
          <p:nvPr>
            <p:ph type="title"/>
          </p:nvPr>
        </p:nvSpPr>
        <p:spPr>
          <a:xfrm>
            <a:off x="769122" y="932396"/>
            <a:ext cx="22845756" cy="10816767"/>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Si dans un texte le narrateur ou le poète évoque ses sentiments personnels, ses états d’âme (joie, tristesse, chagrin, etc.), de quel registre s’agit-il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35"/>
                                        </p:tgtEl>
                                        <p:attrNameLst>
                                          <p:attrName>style.visibility</p:attrName>
                                        </p:attrNameLst>
                                      </p:cBhvr>
                                      <p:to>
                                        <p:strVal val="visible"/>
                                      </p:to>
                                    </p:set>
                                    <p:anim calcmode="lin" valueType="num">
                                      <p:cBhvr>
                                        <p:cTn id="7" dur="2500" fill="hold"/>
                                        <p:tgtEl>
                                          <p:spTgt spid="235"/>
                                        </p:tgtEl>
                                        <p:attrNameLst>
                                          <p:attrName>ppt_w</p:attrName>
                                        </p:attrNameLst>
                                      </p:cBhvr>
                                      <p:tavLst>
                                        <p:tav tm="0">
                                          <p:val>
                                            <p:fltVal val="0"/>
                                          </p:val>
                                        </p:tav>
                                        <p:tav tm="100000">
                                          <p:val>
                                            <p:strVal val="#ppt_w"/>
                                          </p:val>
                                        </p:tav>
                                      </p:tavLst>
                                    </p:anim>
                                    <p:anim calcmode="lin" valueType="num">
                                      <p:cBhvr>
                                        <p:cTn id="8" dur="2500" fill="hold"/>
                                        <p:tgtEl>
                                          <p:spTgt spid="2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Le registre lyr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lyrique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1000" fill="hold"/>
                                        <p:tgtEl>
                                          <p:spTgt spid="237"/>
                                        </p:tgtEl>
                                        <p:attrNameLst>
                                          <p:attrName>ppt_w</p:attrName>
                                        </p:attrNameLst>
                                      </p:cBhvr>
                                      <p:tavLst>
                                        <p:tav tm="0">
                                          <p:val>
                                            <p:fltVal val="0"/>
                                          </p:val>
                                        </p:tav>
                                        <p:tav tm="100000">
                                          <p:val>
                                            <p:strVal val="#ppt_w"/>
                                          </p:val>
                                        </p:tav>
                                      </p:tavLst>
                                    </p:anim>
                                    <p:anim calcmode="lin" valueType="num">
                                      <p:cBhvr>
                                        <p:cTn id="8" dur="1000" fill="hold"/>
                                        <p:tgtEl>
                                          <p:spTgt spid="237"/>
                                        </p:tgtEl>
                                        <p:attrNameLst>
                                          <p:attrName>ppt_h</p:attrName>
                                        </p:attrNameLst>
                                      </p:cBhvr>
                                      <p:tavLst>
                                        <p:tav tm="0">
                                          <p:val>
                                            <p:fltVal val="0"/>
                                          </p:val>
                                        </p:tav>
                                        <p:tav tm="100000">
                                          <p:val>
                                            <p:strVal val="#ppt_h"/>
                                          </p:val>
                                        </p:tav>
                                      </p:tavLst>
                                    </p:anim>
                                    <p:anim calcmode="lin" valueType="num">
                                      <p:cBhvr>
                                        <p:cTn id="9" dur="1000" fill="hold"/>
                                        <p:tgtEl>
                                          <p:spTgt spid="2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Lorsqu’un texte cherche à faire rire le lecteur ou le spectateur, quel est son registre ?"/>
          <p:cNvSpPr txBox="1"/>
          <p:nvPr>
            <p:ph type="title"/>
          </p:nvPr>
        </p:nvSpPr>
        <p:spPr>
          <a:xfrm>
            <a:off x="970331" y="3332532"/>
            <a:ext cx="22845756" cy="5283520"/>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39"/>
                                        </p:tgtEl>
                                        <p:attrNameLst>
                                          <p:attrName>style.visibility</p:attrName>
                                        </p:attrNameLst>
                                      </p:cBhvr>
                                      <p:to>
                                        <p:strVal val="visible"/>
                                      </p:to>
                                    </p:set>
                                    <p:anim calcmode="lin" valueType="num">
                                      <p:cBhvr>
                                        <p:cTn id="7" dur="2500" fill="hold"/>
                                        <p:tgtEl>
                                          <p:spTgt spid="239"/>
                                        </p:tgtEl>
                                        <p:attrNameLst>
                                          <p:attrName>ppt_w</p:attrName>
                                        </p:attrNameLst>
                                      </p:cBhvr>
                                      <p:tavLst>
                                        <p:tav tm="0">
                                          <p:val>
                                            <p:fltVal val="0"/>
                                          </p:val>
                                        </p:tav>
                                        <p:tav tm="100000">
                                          <p:val>
                                            <p:strVal val="#ppt_w"/>
                                          </p:val>
                                        </p:tav>
                                      </p:tavLst>
                                    </p:anim>
                                    <p:anim calcmode="lin" valueType="num">
                                      <p:cBhvr>
                                        <p:cTn id="8" dur="2500" fill="hold"/>
                                        <p:tgtEl>
                                          <p:spTgt spid="2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Procédés et caractéristiques…"/>
          <p:cNvSpPr txBox="1"/>
          <p:nvPr/>
        </p:nvSpPr>
        <p:spPr>
          <a:xfrm>
            <a:off x="577860" y="2273300"/>
            <a:ext cx="22419811" cy="916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8500">
                <a:solidFill>
                  <a:srgbClr val="567FA2"/>
                </a:solidFill>
                <a:latin typeface="Helvetica"/>
                <a:ea typeface="Helvetica"/>
                <a:cs typeface="Helvetica"/>
                <a:sym typeface="Helvetica"/>
              </a:defRPr>
            </a:pPr>
            <a:r>
              <a:t>Procédés et caractéristiques </a:t>
            </a:r>
            <a:endParaRPr>
              <a:solidFill>
                <a:srgbClr val="061B6A"/>
              </a:solidFill>
            </a:endParaRP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Champ lexical de l’affectivité, de la souffrance, du désespoir voire de la mort</a:t>
            </a: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Phrases exclamatives et interrogatives, interjections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44"/>
                                        </p:tgtEl>
                                        <p:attrNameLst>
                                          <p:attrName>style.visibility</p:attrName>
                                        </p:attrNameLst>
                                      </p:cBhvr>
                                      <p:to>
                                        <p:strVal val="visible"/>
                                      </p:to>
                                    </p:set>
                                    <p:anim calcmode="lin" valueType="num">
                                      <p:cBhvr>
                                        <p:cTn id="7" dur="1000" fill="hold"/>
                                        <p:tgtEl>
                                          <p:spTgt spid="144"/>
                                        </p:tgtEl>
                                        <p:attrNameLst>
                                          <p:attrName>ppt_w</p:attrName>
                                        </p:attrNameLst>
                                      </p:cBhvr>
                                      <p:tavLst>
                                        <p:tav tm="0">
                                          <p:val>
                                            <p:fltVal val="0"/>
                                          </p:val>
                                        </p:tav>
                                        <p:tav tm="100000">
                                          <p:val>
                                            <p:strVal val="#ppt_w"/>
                                          </p:val>
                                        </p:tav>
                                      </p:tavLst>
                                    </p:anim>
                                    <p:anim calcmode="lin" valueType="num">
                                      <p:cBhvr>
                                        <p:cTn id="8" dur="1000" fill="hold"/>
                                        <p:tgtEl>
                                          <p:spTgt spid="144"/>
                                        </p:tgtEl>
                                        <p:attrNameLst>
                                          <p:attrName>ppt_h</p:attrName>
                                        </p:attrNameLst>
                                      </p:cBhvr>
                                      <p:tavLst>
                                        <p:tav tm="0">
                                          <p:val>
                                            <p:fltVal val="0"/>
                                          </p:val>
                                        </p:tav>
                                        <p:tav tm="100000">
                                          <p:val>
                                            <p:strVal val="#ppt_h"/>
                                          </p:val>
                                        </p:tav>
                                      </p:tavLst>
                                    </p:anim>
                                    <p:anim calcmode="lin" valueType="num">
                                      <p:cBhvr>
                                        <p:cTn id="9" dur="1000" fill="hold"/>
                                        <p:tgtEl>
                                          <p:spTgt spid="1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41"/>
                                        </p:tgtEl>
                                        <p:attrNameLst>
                                          <p:attrName>style.visibility</p:attrName>
                                        </p:attrNameLst>
                                      </p:cBhvr>
                                      <p:to>
                                        <p:strVal val="visible"/>
                                      </p:to>
                                    </p:set>
                                    <p:anim calcmode="lin" valueType="num">
                                      <p:cBhvr>
                                        <p:cTn id="7" dur="1000" fill="hold"/>
                                        <p:tgtEl>
                                          <p:spTgt spid="241"/>
                                        </p:tgtEl>
                                        <p:attrNameLst>
                                          <p:attrName>ppt_w</p:attrName>
                                        </p:attrNameLst>
                                      </p:cBhvr>
                                      <p:tavLst>
                                        <p:tav tm="0">
                                          <p:val>
                                            <p:fltVal val="0"/>
                                          </p:val>
                                        </p:tav>
                                        <p:tav tm="100000">
                                          <p:val>
                                            <p:strVal val="#ppt_w"/>
                                          </p:val>
                                        </p:tav>
                                      </p:tavLst>
                                    </p:anim>
                                    <p:anim calcmode="lin" valueType="num">
                                      <p:cBhvr>
                                        <p:cTn id="8" dur="1000" fill="hold"/>
                                        <p:tgtEl>
                                          <p:spTgt spid="241"/>
                                        </p:tgtEl>
                                        <p:attrNameLst>
                                          <p:attrName>ppt_h</p:attrName>
                                        </p:attrNameLst>
                                      </p:cBhvr>
                                      <p:tavLst>
                                        <p:tav tm="0">
                                          <p:val>
                                            <p:fltVal val="0"/>
                                          </p:val>
                                        </p:tav>
                                        <p:tav tm="100000">
                                          <p:val>
                                            <p:strVal val="#ppt_h"/>
                                          </p:val>
                                        </p:tav>
                                      </p:tavLst>
                                    </p:anim>
                                    <p:anim calcmode="lin" valueType="num">
                                      <p:cBhvr>
                                        <p:cTn id="9" dur="1000" fill="hold"/>
                                        <p:tgtEl>
                                          <p:spTgt spid="2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Lorsqu’un texte cherche à faire rire le lecteur ou le spectateur, quel est son registre ?"/>
          <p:cNvSpPr txBox="1"/>
          <p:nvPr>
            <p:ph type="title"/>
          </p:nvPr>
        </p:nvSpPr>
        <p:spPr>
          <a:xfrm>
            <a:off x="999075" y="2829509"/>
            <a:ext cx="22845757" cy="5269148"/>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43"/>
                                        </p:tgtEl>
                                        <p:attrNameLst>
                                          <p:attrName>style.visibility</p:attrName>
                                        </p:attrNameLst>
                                      </p:cBhvr>
                                      <p:to>
                                        <p:strVal val="visible"/>
                                      </p:to>
                                    </p:set>
                                    <p:anim calcmode="lin" valueType="num">
                                      <p:cBhvr>
                                        <p:cTn id="7" dur="2500" fill="hold"/>
                                        <p:tgtEl>
                                          <p:spTgt spid="243"/>
                                        </p:tgtEl>
                                        <p:attrNameLst>
                                          <p:attrName>ppt_w</p:attrName>
                                        </p:attrNameLst>
                                      </p:cBhvr>
                                      <p:tavLst>
                                        <p:tav tm="0">
                                          <p:val>
                                            <p:fltVal val="0"/>
                                          </p:val>
                                        </p:tav>
                                        <p:tav tm="100000">
                                          <p:val>
                                            <p:strVal val="#ppt_w"/>
                                          </p:val>
                                        </p:tav>
                                      </p:tavLst>
                                    </p:anim>
                                    <p:anim calcmode="lin" valueType="num">
                                      <p:cBhvr>
                                        <p:cTn id="8" dur="2500" fill="hold"/>
                                        <p:tgtEl>
                                          <p:spTgt spid="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45"/>
                                        </p:tgtEl>
                                        <p:attrNameLst>
                                          <p:attrName>style.visibility</p:attrName>
                                        </p:attrNameLst>
                                      </p:cBhvr>
                                      <p:to>
                                        <p:strVal val="visible"/>
                                      </p:to>
                                    </p:set>
                                    <p:anim calcmode="lin" valueType="num">
                                      <p:cBhvr>
                                        <p:cTn id="7" dur="1000" fill="hold"/>
                                        <p:tgtEl>
                                          <p:spTgt spid="245"/>
                                        </p:tgtEl>
                                        <p:attrNameLst>
                                          <p:attrName>ppt_w</p:attrName>
                                        </p:attrNameLst>
                                      </p:cBhvr>
                                      <p:tavLst>
                                        <p:tav tm="0">
                                          <p:val>
                                            <p:fltVal val="0"/>
                                          </p:val>
                                        </p:tav>
                                        <p:tav tm="100000">
                                          <p:val>
                                            <p:strVal val="#ppt_w"/>
                                          </p:val>
                                        </p:tav>
                                      </p:tavLst>
                                    </p:anim>
                                    <p:anim calcmode="lin" valueType="num">
                                      <p:cBhvr>
                                        <p:cTn id="8" dur="1000" fill="hold"/>
                                        <p:tgtEl>
                                          <p:spTgt spid="245"/>
                                        </p:tgtEl>
                                        <p:attrNameLst>
                                          <p:attrName>ppt_h</p:attrName>
                                        </p:attrNameLst>
                                      </p:cBhvr>
                                      <p:tavLst>
                                        <p:tav tm="0">
                                          <p:val>
                                            <p:fltVal val="0"/>
                                          </p:val>
                                        </p:tav>
                                        <p:tav tm="100000">
                                          <p:val>
                                            <p:strVal val="#ppt_h"/>
                                          </p:val>
                                        </p:tav>
                                      </p:tavLst>
                                    </p:anim>
                                    <p:anim calcmode="lin" valueType="num">
                                      <p:cBhvr>
                                        <p:cTn id="9" dur="1000" fill="hold"/>
                                        <p:tgtEl>
                                          <p:spTgt spid="2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Lorsqu’un texte cherche à faire rire le lecteur ou le spectateur, quel est son registre ?"/>
          <p:cNvSpPr txBox="1"/>
          <p:nvPr>
            <p:ph type="title"/>
          </p:nvPr>
        </p:nvSpPr>
        <p:spPr>
          <a:xfrm>
            <a:off x="1114051" y="2973230"/>
            <a:ext cx="22845757" cy="5412869"/>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47"/>
                                        </p:tgtEl>
                                        <p:attrNameLst>
                                          <p:attrName>style.visibility</p:attrName>
                                        </p:attrNameLst>
                                      </p:cBhvr>
                                      <p:to>
                                        <p:strVal val="visible"/>
                                      </p:to>
                                    </p:set>
                                    <p:anim calcmode="lin" valueType="num">
                                      <p:cBhvr>
                                        <p:cTn id="7" dur="2500" fill="hold"/>
                                        <p:tgtEl>
                                          <p:spTgt spid="247"/>
                                        </p:tgtEl>
                                        <p:attrNameLst>
                                          <p:attrName>ppt_w</p:attrName>
                                        </p:attrNameLst>
                                      </p:cBhvr>
                                      <p:tavLst>
                                        <p:tav tm="0">
                                          <p:val>
                                            <p:fltVal val="0"/>
                                          </p:val>
                                        </p:tav>
                                        <p:tav tm="100000">
                                          <p:val>
                                            <p:strVal val="#ppt_w"/>
                                          </p:val>
                                        </p:tav>
                                      </p:tavLst>
                                    </p:anim>
                                    <p:anim calcmode="lin" valueType="num">
                                      <p:cBhvr>
                                        <p:cTn id="8" dur="2500" fill="hold"/>
                                        <p:tgtEl>
                                          <p:spTgt spid="2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49"/>
                                        </p:tgtEl>
                                        <p:attrNameLst>
                                          <p:attrName>style.visibility</p:attrName>
                                        </p:attrNameLst>
                                      </p:cBhvr>
                                      <p:to>
                                        <p:strVal val="visible"/>
                                      </p:to>
                                    </p:set>
                                    <p:anim calcmode="lin" valueType="num">
                                      <p:cBhvr>
                                        <p:cTn id="7" dur="1000" fill="hold"/>
                                        <p:tgtEl>
                                          <p:spTgt spid="249"/>
                                        </p:tgtEl>
                                        <p:attrNameLst>
                                          <p:attrName>ppt_w</p:attrName>
                                        </p:attrNameLst>
                                      </p:cBhvr>
                                      <p:tavLst>
                                        <p:tav tm="0">
                                          <p:val>
                                            <p:fltVal val="0"/>
                                          </p:val>
                                        </p:tav>
                                        <p:tav tm="100000">
                                          <p:val>
                                            <p:strVal val="#ppt_w"/>
                                          </p:val>
                                        </p:tav>
                                      </p:tavLst>
                                    </p:anim>
                                    <p:anim calcmode="lin" valueType="num">
                                      <p:cBhvr>
                                        <p:cTn id="8" dur="1000" fill="hold"/>
                                        <p:tgtEl>
                                          <p:spTgt spid="249"/>
                                        </p:tgtEl>
                                        <p:attrNameLst>
                                          <p:attrName>ppt_h</p:attrName>
                                        </p:attrNameLst>
                                      </p:cBhvr>
                                      <p:tavLst>
                                        <p:tav tm="0">
                                          <p:val>
                                            <p:fltVal val="0"/>
                                          </p:val>
                                        </p:tav>
                                        <p:tav tm="100000">
                                          <p:val>
                                            <p:strVal val="#ppt_h"/>
                                          </p:val>
                                        </p:tav>
                                      </p:tavLst>
                                    </p:anim>
                                    <p:anim calcmode="lin" valueType="num">
                                      <p:cBhvr>
                                        <p:cTn id="9" dur="1000" fill="hold"/>
                                        <p:tgtEl>
                                          <p:spTgt spid="2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Lorsqu’un texte cherche à faire rire le lecteur ou le spectateur, quel est son registre ?"/>
          <p:cNvSpPr txBox="1"/>
          <p:nvPr>
            <p:ph type="title"/>
          </p:nvPr>
        </p:nvSpPr>
        <p:spPr>
          <a:xfrm>
            <a:off x="1114051" y="2987602"/>
            <a:ext cx="22845757" cy="5542217"/>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51"/>
                                        </p:tgtEl>
                                        <p:attrNameLst>
                                          <p:attrName>style.visibility</p:attrName>
                                        </p:attrNameLst>
                                      </p:cBhvr>
                                      <p:to>
                                        <p:strVal val="visible"/>
                                      </p:to>
                                    </p:set>
                                    <p:anim calcmode="lin" valueType="num">
                                      <p:cBhvr>
                                        <p:cTn id="7" dur="2500" fill="hold"/>
                                        <p:tgtEl>
                                          <p:spTgt spid="251"/>
                                        </p:tgtEl>
                                        <p:attrNameLst>
                                          <p:attrName>ppt_w</p:attrName>
                                        </p:attrNameLst>
                                      </p:cBhvr>
                                      <p:tavLst>
                                        <p:tav tm="0">
                                          <p:val>
                                            <p:fltVal val="0"/>
                                          </p:val>
                                        </p:tav>
                                        <p:tav tm="100000">
                                          <p:val>
                                            <p:strVal val="#ppt_w"/>
                                          </p:val>
                                        </p:tav>
                                      </p:tavLst>
                                    </p:anim>
                                    <p:anim calcmode="lin" valueType="num">
                                      <p:cBhvr>
                                        <p:cTn id="8" dur="2500" fill="hold"/>
                                        <p:tgtEl>
                                          <p:spTgt spid="2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53"/>
                                        </p:tgtEl>
                                        <p:attrNameLst>
                                          <p:attrName>style.visibility</p:attrName>
                                        </p:attrNameLst>
                                      </p:cBhvr>
                                      <p:to>
                                        <p:strVal val="visible"/>
                                      </p:to>
                                    </p:set>
                                    <p:anim calcmode="lin" valueType="num">
                                      <p:cBhvr>
                                        <p:cTn id="7" dur="1000" fill="hold"/>
                                        <p:tgtEl>
                                          <p:spTgt spid="253"/>
                                        </p:tgtEl>
                                        <p:attrNameLst>
                                          <p:attrName>ppt_w</p:attrName>
                                        </p:attrNameLst>
                                      </p:cBhvr>
                                      <p:tavLst>
                                        <p:tav tm="0">
                                          <p:val>
                                            <p:fltVal val="0"/>
                                          </p:val>
                                        </p:tav>
                                        <p:tav tm="100000">
                                          <p:val>
                                            <p:strVal val="#ppt_w"/>
                                          </p:val>
                                        </p:tav>
                                      </p:tavLst>
                                    </p:anim>
                                    <p:anim calcmode="lin" valueType="num">
                                      <p:cBhvr>
                                        <p:cTn id="8" dur="1000" fill="hold"/>
                                        <p:tgtEl>
                                          <p:spTgt spid="253"/>
                                        </p:tgtEl>
                                        <p:attrNameLst>
                                          <p:attrName>ppt_h</p:attrName>
                                        </p:attrNameLst>
                                      </p:cBhvr>
                                      <p:tavLst>
                                        <p:tav tm="0">
                                          <p:val>
                                            <p:fltVal val="0"/>
                                          </p:val>
                                        </p:tav>
                                        <p:tav tm="100000">
                                          <p:val>
                                            <p:strVal val="#ppt_h"/>
                                          </p:val>
                                        </p:tav>
                                      </p:tavLst>
                                    </p:anim>
                                    <p:anim calcmode="lin" valueType="num">
                                      <p:cBhvr>
                                        <p:cTn id="9" dur="1000" fill="hold"/>
                                        <p:tgtEl>
                                          <p:spTgt spid="25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Lorsqu’un texte cherche à faire rire le lecteur ou le spectateur, quel est son registre ?"/>
          <p:cNvSpPr txBox="1"/>
          <p:nvPr>
            <p:ph type="title"/>
          </p:nvPr>
        </p:nvSpPr>
        <p:spPr>
          <a:xfrm>
            <a:off x="769122" y="932396"/>
            <a:ext cx="22845756" cy="10816767"/>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55"/>
                                        </p:tgtEl>
                                        <p:attrNameLst>
                                          <p:attrName>style.visibility</p:attrName>
                                        </p:attrNameLst>
                                      </p:cBhvr>
                                      <p:to>
                                        <p:strVal val="visible"/>
                                      </p:to>
                                    </p:set>
                                    <p:anim calcmode="lin" valueType="num">
                                      <p:cBhvr>
                                        <p:cTn id="7" dur="2500" fill="hold"/>
                                        <p:tgtEl>
                                          <p:spTgt spid="255"/>
                                        </p:tgtEl>
                                        <p:attrNameLst>
                                          <p:attrName>ppt_w</p:attrName>
                                        </p:attrNameLst>
                                      </p:cBhvr>
                                      <p:tavLst>
                                        <p:tav tm="0">
                                          <p:val>
                                            <p:fltVal val="0"/>
                                          </p:val>
                                        </p:tav>
                                        <p:tav tm="100000">
                                          <p:val>
                                            <p:strVal val="#ppt_w"/>
                                          </p:val>
                                        </p:tav>
                                      </p:tavLst>
                                    </p:anim>
                                    <p:anim calcmode="lin" valueType="num">
                                      <p:cBhvr>
                                        <p:cTn id="8" dur="2500" fill="hold"/>
                                        <p:tgtEl>
                                          <p:spTgt spid="2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57"/>
                                        </p:tgtEl>
                                        <p:attrNameLst>
                                          <p:attrName>style.visibility</p:attrName>
                                        </p:attrNameLst>
                                      </p:cBhvr>
                                      <p:to>
                                        <p:strVal val="visible"/>
                                      </p:to>
                                    </p:set>
                                    <p:anim calcmode="lin" valueType="num">
                                      <p:cBhvr>
                                        <p:cTn id="7" dur="1000" fill="hold"/>
                                        <p:tgtEl>
                                          <p:spTgt spid="257"/>
                                        </p:tgtEl>
                                        <p:attrNameLst>
                                          <p:attrName>ppt_w</p:attrName>
                                        </p:attrNameLst>
                                      </p:cBhvr>
                                      <p:tavLst>
                                        <p:tav tm="0">
                                          <p:val>
                                            <p:fltVal val="0"/>
                                          </p:val>
                                        </p:tav>
                                        <p:tav tm="100000">
                                          <p:val>
                                            <p:strVal val="#ppt_w"/>
                                          </p:val>
                                        </p:tav>
                                      </p:tavLst>
                                    </p:anim>
                                    <p:anim calcmode="lin" valueType="num">
                                      <p:cBhvr>
                                        <p:cTn id="8" dur="1000" fill="hold"/>
                                        <p:tgtEl>
                                          <p:spTgt spid="257"/>
                                        </p:tgtEl>
                                        <p:attrNameLst>
                                          <p:attrName>ppt_h</p:attrName>
                                        </p:attrNameLst>
                                      </p:cBhvr>
                                      <p:tavLst>
                                        <p:tav tm="0">
                                          <p:val>
                                            <p:fltVal val="0"/>
                                          </p:val>
                                        </p:tav>
                                        <p:tav tm="100000">
                                          <p:val>
                                            <p:strVal val="#ppt_h"/>
                                          </p:val>
                                        </p:tav>
                                      </p:tavLst>
                                    </p:anim>
                                    <p:anim calcmode="lin" valueType="num">
                                      <p:cBhvr>
                                        <p:cTn id="9" dur="1000" fill="hold"/>
                                        <p:tgtEl>
                                          <p:spTgt spid="2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Lorsqu’un texte cherche à faire rire le lecteur ou le spectateur, quel est son registre ?"/>
          <p:cNvSpPr txBox="1"/>
          <p:nvPr>
            <p:ph type="title"/>
          </p:nvPr>
        </p:nvSpPr>
        <p:spPr>
          <a:xfrm>
            <a:off x="769122" y="2700161"/>
            <a:ext cx="22845756" cy="5427240"/>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59"/>
                                        </p:tgtEl>
                                        <p:attrNameLst>
                                          <p:attrName>style.visibility</p:attrName>
                                        </p:attrNameLst>
                                      </p:cBhvr>
                                      <p:to>
                                        <p:strVal val="visible"/>
                                      </p:to>
                                    </p:set>
                                    <p:anim calcmode="lin" valueType="num">
                                      <p:cBhvr>
                                        <p:cTn id="7" dur="2500" fill="hold"/>
                                        <p:tgtEl>
                                          <p:spTgt spid="259"/>
                                        </p:tgtEl>
                                        <p:attrNameLst>
                                          <p:attrName>ppt_w</p:attrName>
                                        </p:attrNameLst>
                                      </p:cBhvr>
                                      <p:tavLst>
                                        <p:tav tm="0">
                                          <p:val>
                                            <p:fltVal val="0"/>
                                          </p:val>
                                        </p:tav>
                                        <p:tav tm="100000">
                                          <p:val>
                                            <p:strVal val="#ppt_w"/>
                                          </p:val>
                                        </p:tav>
                                      </p:tavLst>
                                    </p:anim>
                                    <p:anim calcmode="lin" valueType="num">
                                      <p:cBhvr>
                                        <p:cTn id="8" dur="2500" fill="hold"/>
                                        <p:tgtEl>
                                          <p:spTgt spid="2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8" name="[Victime des sévices d'un père alcoolique, la petite Lalie Bijard agonise sous l'œil navré de Gervaise.]…"/>
          <p:cNvGrpSpPr/>
          <p:nvPr/>
        </p:nvGrpSpPr>
        <p:grpSpPr>
          <a:xfrm>
            <a:off x="305606" y="-1573512"/>
            <a:ext cx="23197775" cy="14419208"/>
            <a:chOff x="0" y="0"/>
            <a:chExt cx="23197773" cy="14419206"/>
          </a:xfrm>
        </p:grpSpPr>
        <p:sp>
          <p:nvSpPr>
            <p:cNvPr id="147" name="[Victime des sévices d'un père alcoolique, la petite Lalie Bijard agonise sous l'œil navré de Gervaise.]…"/>
            <p:cNvSpPr/>
            <p:nvPr/>
          </p:nvSpPr>
          <p:spPr>
            <a:xfrm>
              <a:off x="25400" y="25400"/>
              <a:ext cx="23146974" cy="1436840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6800">
                  <a:solidFill>
                    <a:srgbClr val="434343"/>
                  </a:solidFill>
                  <a:latin typeface="Arial"/>
                  <a:ea typeface="Arial"/>
                  <a:cs typeface="Arial"/>
                  <a:sym typeface="Arial"/>
                </a:defRPr>
              </a:pPr>
            </a:p>
            <a:p>
              <a:pPr>
                <a:defRPr sz="6800">
                  <a:solidFill>
                    <a:srgbClr val="434343"/>
                  </a:solidFill>
                  <a:latin typeface="Arial"/>
                  <a:ea typeface="Arial"/>
                  <a:cs typeface="Arial"/>
                  <a:sym typeface="Arial"/>
                </a:defRPr>
              </a:pPr>
              <a:r>
                <a:t>[Victime des sévices d'un père alcoolique, la petite Lalie Bijard agonise sous l'œil navré de Gervaise.]</a:t>
              </a:r>
            </a:p>
            <a:p>
              <a:pPr>
                <a:defRPr sz="6800">
                  <a:solidFill>
                    <a:srgbClr val="434343"/>
                  </a:solidFill>
                  <a:latin typeface="Arial"/>
                  <a:ea typeface="Arial"/>
                  <a:cs typeface="Arial"/>
                  <a:sym typeface="Arial"/>
                </a:defRPr>
              </a:pPr>
              <a:r>
                <a:t>  Gervaise, cependant, se retenait pour ne pas éclater en sanglots. Elle tendait les mains, avec le désir de soulager l'enfant; et, comme le lambeau de drap glissait, elle voulut le rabattre et arranger le lit. Alors, le pauvre petit corps de la mourante apparut. Ah ! Seigneur ! quelle misère et quelle pitié ! Les pierres auraient pleuré. Lalie était toute nue, un reste de camisole aux épaules en guise de chemise; oui, toute nue, et d'une nudité saignante et douloureuse de martyre. Elle n'avait plus de chair, les os trouaient la peau.</a:t>
              </a:r>
            </a:p>
          </p:txBody>
        </p:sp>
        <p:pic>
          <p:nvPicPr>
            <p:cNvPr id="146" name="[Victime des sévices d'un père alcoolique, la petite Lalie Bijard agonise sous l'œil navré de Gervaise.]… [Victime des sévices d'un père alcoolique, la petite Lalie Bijard agonise sous l'œil navré de Gervaise.]  Gervaise, cependant, se retenait pour ne p" descr="[Victime des sévices d'un père alcoolique, la petite Lalie Bijard agonise sous l'œil navré de Gervaise.]… [Victime des sévices d'un père alcoolique, la petite Lalie Bijard agonise sous l'œil navré de Gervaise.]  Gervaise, cependant, se retenait pour ne pas éclater en sanglots. Elle tendait les mains, avec le désir de soulager l'enfant; et, comme le lambeau de drap glissait, elle voulut le rabattre et arranger le lit. Alors, le pauvre petit corps de la mourante apparut. Ah ! Seigneur ! quelle misère et quelle pitié ! Les pierres auraient pleuré. Lalie était toute nue, un reste de camisole aux épaules en guise de chemise; oui, toute nue, et d'une nudité saignante et douloureuse de martyre. Elle n'avait plus de chair, les os trouaient la peau."/>
            <p:cNvPicPr>
              <a:picLocks noChangeAspect="0"/>
            </p:cNvPicPr>
            <p:nvPr/>
          </p:nvPicPr>
          <p:blipFill>
            <a:blip r:embed="rId2">
              <a:extLst/>
            </a:blip>
            <a:stretch>
              <a:fillRect/>
            </a:stretch>
          </p:blipFill>
          <p:spPr>
            <a:xfrm>
              <a:off x="0" y="0"/>
              <a:ext cx="23197774" cy="14419207"/>
            </a:xfrm>
            <a:prstGeom prst="rect">
              <a:avLst/>
            </a:prstGeom>
            <a:effectLst/>
          </p:spPr>
        </p:pic>
      </p:grpSp>
      <p:sp>
        <p:nvSpPr>
          <p:cNvPr id="149" name="Registre pathétique:  destiné à apitoyer le lecteur."/>
          <p:cNvSpPr/>
          <p:nvPr/>
        </p:nvSpPr>
        <p:spPr>
          <a:xfrm>
            <a:off x="3412089" y="11662851"/>
            <a:ext cx="18303749" cy="2034380"/>
          </a:xfrm>
          <a:prstGeom prst="rect">
            <a:avLst/>
          </a:prstGeom>
          <a:blipFill>
            <a:blip r:embed="rId3"/>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pathétique:  destiné à apitoyer le lecteur.</a:t>
            </a:r>
          </a:p>
        </p:txBody>
      </p:sp>
      <p:grpSp>
        <p:nvGrpSpPr>
          <p:cNvPr id="152" name="[Victime des sévices d'un père alcoolique, la petite Lalie Bijard agonise sous l'œil navré de Gervaise.]…"/>
          <p:cNvGrpSpPr/>
          <p:nvPr/>
        </p:nvGrpSpPr>
        <p:grpSpPr>
          <a:xfrm>
            <a:off x="305606" y="-1573512"/>
            <a:ext cx="23197775" cy="14419208"/>
            <a:chOff x="0" y="0"/>
            <a:chExt cx="23197773" cy="14419206"/>
          </a:xfrm>
        </p:grpSpPr>
        <p:sp>
          <p:nvSpPr>
            <p:cNvPr id="151" name="[Victime des sévices d'un père alcoolique, la petite Lalie Bijard agonise sous l'œil navré de Gervaise.]…"/>
            <p:cNvSpPr/>
            <p:nvPr/>
          </p:nvSpPr>
          <p:spPr>
            <a:xfrm>
              <a:off x="25400" y="25400"/>
              <a:ext cx="23146974" cy="1436840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6800">
                  <a:solidFill>
                    <a:srgbClr val="434343"/>
                  </a:solidFill>
                  <a:latin typeface="Arial"/>
                  <a:ea typeface="Arial"/>
                  <a:cs typeface="Arial"/>
                  <a:sym typeface="Arial"/>
                </a:defRPr>
              </a:pPr>
            </a:p>
            <a:p>
              <a:pPr>
                <a:defRPr sz="6800">
                  <a:solidFill>
                    <a:srgbClr val="434343"/>
                  </a:solidFill>
                  <a:latin typeface="Arial"/>
                  <a:ea typeface="Arial"/>
                  <a:cs typeface="Arial"/>
                  <a:sym typeface="Arial"/>
                </a:defRPr>
              </a:pPr>
              <a:r>
                <a:t>[Victime des sévices d'un père alcoolique, la petite Lalie Bijard agonise sous l'œil navré de Gervaise.]</a:t>
              </a:r>
            </a:p>
            <a:p>
              <a:pPr>
                <a:defRPr sz="6800">
                  <a:solidFill>
                    <a:srgbClr val="434343"/>
                  </a:solidFill>
                  <a:latin typeface="Arial"/>
                  <a:ea typeface="Arial"/>
                  <a:cs typeface="Arial"/>
                  <a:sym typeface="Arial"/>
                </a:defRPr>
              </a:pPr>
              <a:r>
                <a:t>  Gervaise, cependant, se retenait pour ne pas </a:t>
              </a:r>
              <a:r>
                <a:rPr>
                  <a:solidFill>
                    <a:srgbClr val="B51A00"/>
                  </a:solidFill>
                </a:rPr>
                <a:t>éclater en sanglots</a:t>
              </a:r>
              <a:r>
                <a:t>. Elle tendait les mains, avec le désir de soulager l'enfant; et, comme le lambeau de drap glissait, elle voulut le rabattre et arranger le lit. Alors, le pauvre petit corps de la mourante apparut. Ah ! Seigneur ! quelle misère et quelle pitié ! Les pierres auraient pleuré. Lalie était toute nue, un reste de camisole aux épaules en guise de chemise; oui, toute nue, et d'une nudité saignante et douloureuse de martyre. Elle n'avait plus de chair, les os trouaient la peau.</a:t>
              </a:r>
            </a:p>
          </p:txBody>
        </p:sp>
        <p:pic>
          <p:nvPicPr>
            <p:cNvPr id="150" name="[Victime des sévices d'un père alcoolique, la petite Lalie Bijard agonise sous l'œil navré de Gervaise.]… [Victime des sévices d'un père alcoolique, la petite Lalie Bijard agonise sous l'œil navré de Gervaise.]  Gervaise, cependant, se retenait pour ne p" descr="[Victime des sévices d'un père alcoolique, la petite Lalie Bijard agonise sous l'œil navré de Gervaise.]… [Victime des sévices d'un père alcoolique, la petite Lalie Bijard agonise sous l'œil navré de Gervaise.]  Gervaise, cependant, se retenait pour ne pas éclater en sanglots. Elle tendait les mains, avec le désir de soulager l'enfant; et, comme le lambeau de drap glissait, elle voulut le rabattre et arranger le lit. Alors, le pauvre petit corps de la mourante apparut. Ah ! Seigneur ! quelle misère et quelle pitié ! Les pierres auraient pleuré. Lalie était toute nue, un reste de camisole aux épaules en guise de chemise; oui, toute nue, et d'une nudité saignante et douloureuse de martyre. Elle n'avait plus de chair, les os trouaient la peau."/>
            <p:cNvPicPr>
              <a:picLocks noChangeAspect="0"/>
            </p:cNvPicPr>
            <p:nvPr/>
          </p:nvPicPr>
          <p:blipFill>
            <a:blip r:embed="rId2">
              <a:extLst/>
            </a:blip>
            <a:stretch>
              <a:fillRect/>
            </a:stretch>
          </p:blipFill>
          <p:spPr>
            <a:xfrm>
              <a:off x="0" y="0"/>
              <a:ext cx="23197774" cy="14419207"/>
            </a:xfrm>
            <a:prstGeom prst="rect">
              <a:avLst/>
            </a:prstGeom>
            <a:effectLst/>
          </p:spPr>
        </p:pic>
      </p:grpSp>
      <p:grpSp>
        <p:nvGrpSpPr>
          <p:cNvPr id="155" name="[Victime des sévices d'un père alcoolique, la petite Lalie Bijard agonise sous l'œil navré de Gervaise.]…"/>
          <p:cNvGrpSpPr/>
          <p:nvPr/>
        </p:nvGrpSpPr>
        <p:grpSpPr>
          <a:xfrm>
            <a:off x="305606" y="-1573512"/>
            <a:ext cx="23197775" cy="14419208"/>
            <a:chOff x="0" y="0"/>
            <a:chExt cx="23197773" cy="14419206"/>
          </a:xfrm>
        </p:grpSpPr>
        <p:sp>
          <p:nvSpPr>
            <p:cNvPr id="154" name="[Victime des sévices d'un père alcoolique, la petite Lalie Bijard agonise sous l'œil navré de Gervaise.]…"/>
            <p:cNvSpPr/>
            <p:nvPr/>
          </p:nvSpPr>
          <p:spPr>
            <a:xfrm>
              <a:off x="25400" y="25400"/>
              <a:ext cx="23146974" cy="1436840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6800">
                  <a:solidFill>
                    <a:srgbClr val="434343"/>
                  </a:solidFill>
                  <a:latin typeface="Arial"/>
                  <a:ea typeface="Arial"/>
                  <a:cs typeface="Arial"/>
                  <a:sym typeface="Arial"/>
                </a:defRPr>
              </a:pPr>
            </a:p>
            <a:p>
              <a:pPr>
                <a:defRPr sz="6800">
                  <a:solidFill>
                    <a:srgbClr val="434343"/>
                  </a:solidFill>
                  <a:latin typeface="Arial"/>
                  <a:ea typeface="Arial"/>
                  <a:cs typeface="Arial"/>
                  <a:sym typeface="Arial"/>
                </a:defRPr>
              </a:pPr>
              <a:r>
                <a:t>[Victime des sévices d'un père alcoolique, la petite Lalie Bijard agonise sous l'œil navré de Gervaise.]</a:t>
              </a:r>
            </a:p>
            <a:p>
              <a:pPr>
                <a:defRPr sz="6800">
                  <a:solidFill>
                    <a:srgbClr val="434343"/>
                  </a:solidFill>
                  <a:latin typeface="Arial"/>
                  <a:ea typeface="Arial"/>
                  <a:cs typeface="Arial"/>
                  <a:sym typeface="Arial"/>
                </a:defRPr>
              </a:pPr>
              <a:r>
                <a:t>  Gervaise, cependant, se retenait pour ne pas </a:t>
              </a:r>
              <a:r>
                <a:rPr>
                  <a:solidFill>
                    <a:srgbClr val="B51A00"/>
                  </a:solidFill>
                </a:rPr>
                <a:t>éclater en sanglots</a:t>
              </a:r>
              <a:r>
                <a:t>. Elle tendait les mains, avec le désir de soulager l'enfant; et, comme le lambeau de drap glissait, elle voulut le rabattre et arranger le lit. Alors, </a:t>
              </a:r>
              <a:r>
                <a:rPr>
                  <a:solidFill>
                    <a:srgbClr val="B51A00"/>
                  </a:solidFill>
                </a:rPr>
                <a:t>le pauvre petit corps de la mourante</a:t>
              </a:r>
              <a:r>
                <a:t> apparut. Ah ! Seigneur ! quelle misère et quelle pitié ! Les pierres auraient pleuré. Lalie était toute nue, un reste de camisole aux épaules en guise de chemise; oui, toute nue, et d'une nudité saignante et douloureuse de martyre. Elle n'avait plus de chair, les os trouaient la peau.</a:t>
              </a:r>
            </a:p>
          </p:txBody>
        </p:sp>
        <p:pic>
          <p:nvPicPr>
            <p:cNvPr id="153" name="[Victime des sévices d'un père alcoolique, la petite Lalie Bijard agonise sous l'œil navré de Gervaise.]… [Victime des sévices d'un père alcoolique, la petite Lalie Bijard agonise sous l'œil navré de Gervaise.]  Gervaise, cependant, se retenait pour ne p" descr="[Victime des sévices d'un père alcoolique, la petite Lalie Bijard agonise sous l'œil navré de Gervaise.]… [Victime des sévices d'un père alcoolique, la petite Lalie Bijard agonise sous l'œil navré de Gervaise.]  Gervaise, cependant, se retenait pour ne pas éclater en sanglots. Elle tendait les mains, avec le désir de soulager l'enfant; et, comme le lambeau de drap glissait, elle voulut le rabattre et arranger le lit. Alors, le pauvre petit corps de la mourante apparut. Ah ! Seigneur ! quelle misère et quelle pitié ! Les pierres auraient pleuré. Lalie était toute nue, un reste de camisole aux épaules en guise de chemise; oui, toute nue, et d'une nudité saignante et douloureuse de martyre. Elle n'avait plus de chair, les os trouaient la peau."/>
            <p:cNvPicPr>
              <a:picLocks noChangeAspect="0"/>
            </p:cNvPicPr>
            <p:nvPr/>
          </p:nvPicPr>
          <p:blipFill>
            <a:blip r:embed="rId2">
              <a:extLst/>
            </a:blip>
            <a:stretch>
              <a:fillRect/>
            </a:stretch>
          </p:blipFill>
          <p:spPr>
            <a:xfrm>
              <a:off x="0" y="0"/>
              <a:ext cx="23197774" cy="14419207"/>
            </a:xfrm>
            <a:prstGeom prst="rect">
              <a:avLst/>
            </a:prstGeom>
            <a:effectLst/>
          </p:spPr>
        </p:pic>
      </p:grpSp>
      <p:grpSp>
        <p:nvGrpSpPr>
          <p:cNvPr id="158" name="[Victime des sévices d'un père alcoolique, la petite Lalie Bijard agonise sous l'œil navré de Gervaise.]…"/>
          <p:cNvGrpSpPr/>
          <p:nvPr/>
        </p:nvGrpSpPr>
        <p:grpSpPr>
          <a:xfrm>
            <a:off x="305606" y="-1573512"/>
            <a:ext cx="23197775" cy="14419208"/>
            <a:chOff x="0" y="0"/>
            <a:chExt cx="23197773" cy="14419206"/>
          </a:xfrm>
        </p:grpSpPr>
        <p:sp>
          <p:nvSpPr>
            <p:cNvPr id="157" name="[Victime des sévices d'un père alcoolique, la petite Lalie Bijard agonise sous l'œil navré de Gervaise.]…"/>
            <p:cNvSpPr/>
            <p:nvPr/>
          </p:nvSpPr>
          <p:spPr>
            <a:xfrm>
              <a:off x="25400" y="25400"/>
              <a:ext cx="23146974" cy="1436840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6800">
                  <a:solidFill>
                    <a:srgbClr val="434343"/>
                  </a:solidFill>
                  <a:latin typeface="Arial"/>
                  <a:ea typeface="Arial"/>
                  <a:cs typeface="Arial"/>
                  <a:sym typeface="Arial"/>
                </a:defRPr>
              </a:pPr>
            </a:p>
            <a:p>
              <a:pPr>
                <a:defRPr sz="6800">
                  <a:solidFill>
                    <a:srgbClr val="434343"/>
                  </a:solidFill>
                  <a:latin typeface="Arial"/>
                  <a:ea typeface="Arial"/>
                  <a:cs typeface="Arial"/>
                  <a:sym typeface="Arial"/>
                </a:defRPr>
              </a:pPr>
              <a:r>
                <a:t>[Victime des sévices d'un père alcoolique, la petite Lalie Bijard agonise sous l'œil navré de Gervaise.]</a:t>
              </a:r>
            </a:p>
            <a:p>
              <a:pPr>
                <a:defRPr sz="6800">
                  <a:solidFill>
                    <a:srgbClr val="434343"/>
                  </a:solidFill>
                  <a:latin typeface="Arial"/>
                  <a:ea typeface="Arial"/>
                  <a:cs typeface="Arial"/>
                  <a:sym typeface="Arial"/>
                </a:defRPr>
              </a:pPr>
              <a:r>
                <a:t>  Gervaise, cependant, se retenait pour ne pas </a:t>
              </a:r>
              <a:r>
                <a:rPr>
                  <a:solidFill>
                    <a:srgbClr val="B51A00"/>
                  </a:solidFill>
                </a:rPr>
                <a:t>éclater en sanglots</a:t>
              </a:r>
              <a:r>
                <a:t>. Elle tendait les mains, avec le désir de soulager l'enfant; et, comme le lambeau de drap glissait, elle voulut le rabattre et arranger le lit. Alors, </a:t>
              </a:r>
              <a:r>
                <a:rPr>
                  <a:solidFill>
                    <a:srgbClr val="B51A00"/>
                  </a:solidFill>
                </a:rPr>
                <a:t>le pauvre petit corps de la mourante</a:t>
              </a:r>
              <a:r>
                <a:t> apparut. </a:t>
              </a:r>
              <a:r>
                <a:rPr>
                  <a:solidFill>
                    <a:srgbClr val="B51A00"/>
                  </a:solidFill>
                </a:rPr>
                <a:t>Ah ! Seigneur ! quelle misère et quelle pitié ! </a:t>
              </a:r>
              <a:r>
                <a:t>Les pierres auraient pleuré. Lalie était toute nue, un reste de camisole aux épaules en guise de chemise; oui, toute nue, et d'une nudité saignante et douloureuse de martyre. Elle n'avait plus de chair, les os trouaient la peau.</a:t>
              </a:r>
            </a:p>
          </p:txBody>
        </p:sp>
        <p:pic>
          <p:nvPicPr>
            <p:cNvPr id="156" name="[Victime des sévices d'un père alcoolique, la petite Lalie Bijard agonise sous l'œil navré de Gervaise.]… [Victime des sévices d'un père alcoolique, la petite Lalie Bijard agonise sous l'œil navré de Gervaise.]  Gervaise, cependant, se retenait pour ne p" descr="[Victime des sévices d'un père alcoolique, la petite Lalie Bijard agonise sous l'œil navré de Gervaise.]… [Victime des sévices d'un père alcoolique, la petite Lalie Bijard agonise sous l'œil navré de Gervaise.]  Gervaise, cependant, se retenait pour ne pas éclater en sanglots. Elle tendait les mains, avec le désir de soulager l'enfant; et, comme le lambeau de drap glissait, elle voulut le rabattre et arranger le lit. Alors, le pauvre petit corps de la mourante apparut. Ah ! Seigneur ! quelle misère et quelle pitié ! Les pierres auraient pleuré. Lalie était toute nue, un reste de camisole aux épaules en guise de chemise; oui, toute nue, et d'une nudité saignante et douloureuse de martyre. Elle n'avait plus de chair, les os trouaient la peau."/>
            <p:cNvPicPr>
              <a:picLocks noChangeAspect="0"/>
            </p:cNvPicPr>
            <p:nvPr/>
          </p:nvPicPr>
          <p:blipFill>
            <a:blip r:embed="rId2">
              <a:extLst/>
            </a:blip>
            <a:stretch>
              <a:fillRect/>
            </a:stretch>
          </p:blipFill>
          <p:spPr>
            <a:xfrm>
              <a:off x="0" y="0"/>
              <a:ext cx="23197774" cy="14419207"/>
            </a:xfrm>
            <a:prstGeom prst="rect">
              <a:avLst/>
            </a:prstGeom>
            <a:effectLst/>
          </p:spPr>
        </p:pic>
      </p:grpSp>
      <p:grpSp>
        <p:nvGrpSpPr>
          <p:cNvPr id="161" name="[Victime des sévices d'un père alcoolique, la petite Lalie Bijard agonise sous l'œil navré de Gervaise.]…"/>
          <p:cNvGrpSpPr/>
          <p:nvPr/>
        </p:nvGrpSpPr>
        <p:grpSpPr>
          <a:xfrm>
            <a:off x="305606" y="-1573512"/>
            <a:ext cx="23197775" cy="14419208"/>
            <a:chOff x="0" y="0"/>
            <a:chExt cx="23197773" cy="14419206"/>
          </a:xfrm>
        </p:grpSpPr>
        <p:sp>
          <p:nvSpPr>
            <p:cNvPr id="160" name="[Victime des sévices d'un père alcoolique, la petite Lalie Bijard agonise sous l'œil navré de Gervaise.]…"/>
            <p:cNvSpPr/>
            <p:nvPr/>
          </p:nvSpPr>
          <p:spPr>
            <a:xfrm>
              <a:off x="25400" y="25400"/>
              <a:ext cx="23146974" cy="1436840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6800">
                  <a:solidFill>
                    <a:srgbClr val="434343"/>
                  </a:solidFill>
                  <a:latin typeface="Arial"/>
                  <a:ea typeface="Arial"/>
                  <a:cs typeface="Arial"/>
                  <a:sym typeface="Arial"/>
                </a:defRPr>
              </a:pPr>
            </a:p>
            <a:p>
              <a:pPr>
                <a:defRPr sz="6800">
                  <a:solidFill>
                    <a:srgbClr val="434343"/>
                  </a:solidFill>
                  <a:latin typeface="Arial"/>
                  <a:ea typeface="Arial"/>
                  <a:cs typeface="Arial"/>
                  <a:sym typeface="Arial"/>
                </a:defRPr>
              </a:pPr>
              <a:r>
                <a:t>[Victime des sévices d'un père alcoolique, la petite Lalie Bijard agonise sous l'œil navré de Gervaise.]</a:t>
              </a:r>
            </a:p>
            <a:p>
              <a:pPr>
                <a:defRPr sz="6800">
                  <a:solidFill>
                    <a:srgbClr val="434343"/>
                  </a:solidFill>
                  <a:latin typeface="Arial"/>
                  <a:ea typeface="Arial"/>
                  <a:cs typeface="Arial"/>
                  <a:sym typeface="Arial"/>
                </a:defRPr>
              </a:pPr>
              <a:r>
                <a:t>  Gervaise, cependant, se retenait pour ne pas </a:t>
              </a:r>
              <a:r>
                <a:rPr>
                  <a:solidFill>
                    <a:srgbClr val="B51A00"/>
                  </a:solidFill>
                </a:rPr>
                <a:t>éclater en sanglots</a:t>
              </a:r>
              <a:r>
                <a:t>. Elle tendait les mains, avec le désir de soulager l'enfant; et, comme le lambeau de drap glissait, elle voulut le rabattre et arranger le lit. Alors, </a:t>
              </a:r>
              <a:r>
                <a:rPr>
                  <a:solidFill>
                    <a:srgbClr val="B51A00"/>
                  </a:solidFill>
                </a:rPr>
                <a:t>le pauvre petit corps de la mourante</a:t>
              </a:r>
              <a:r>
                <a:t> apparut. </a:t>
              </a:r>
              <a:r>
                <a:rPr>
                  <a:solidFill>
                    <a:srgbClr val="B51A00"/>
                  </a:solidFill>
                </a:rPr>
                <a:t>Ah ! Seigneur ! quelle misère et quelle pitié ! Les pierres auraient pleuré</a:t>
              </a:r>
              <a:r>
                <a:t>. Lalie était toute nue, un reste de camisole aux épaules en guise de chemise; oui, toute nue, et d'une nudité saignante et douloureuse de martyre. Elle n'avait plus de chair, les os trouaient la peau.</a:t>
              </a:r>
            </a:p>
          </p:txBody>
        </p:sp>
        <p:pic>
          <p:nvPicPr>
            <p:cNvPr id="159" name="[Victime des sévices d'un père alcoolique, la petite Lalie Bijard agonise sous l'œil navré de Gervaise.]… [Victime des sévices d'un père alcoolique, la petite Lalie Bijard agonise sous l'œil navré de Gervaise.]  Gervaise, cependant, se retenait pour ne p" descr="[Victime des sévices d'un père alcoolique, la petite Lalie Bijard agonise sous l'œil navré de Gervaise.]… [Victime des sévices d'un père alcoolique, la petite Lalie Bijard agonise sous l'œil navré de Gervaise.]  Gervaise, cependant, se retenait pour ne pas éclater en sanglots. Elle tendait les mains, avec le désir de soulager l'enfant; et, comme le lambeau de drap glissait, elle voulut le rabattre et arranger le lit. Alors, le pauvre petit corps de la mourante apparut. Ah ! Seigneur ! quelle misère et quelle pitié ! Les pierres auraient pleuré. Lalie était toute nue, un reste de camisole aux épaules en guise de chemise; oui, toute nue, et d'une nudité saignante et douloureuse de martyre. Elle n'avait plus de chair, les os trouaient la peau."/>
            <p:cNvPicPr>
              <a:picLocks noChangeAspect="0"/>
            </p:cNvPicPr>
            <p:nvPr/>
          </p:nvPicPr>
          <p:blipFill>
            <a:blip r:embed="rId2">
              <a:extLst/>
            </a:blip>
            <a:stretch>
              <a:fillRect/>
            </a:stretch>
          </p:blipFill>
          <p:spPr>
            <a:xfrm>
              <a:off x="0" y="0"/>
              <a:ext cx="23197774" cy="14419207"/>
            </a:xfrm>
            <a:prstGeom prst="rect">
              <a:avLst/>
            </a:prstGeom>
            <a:effectLst/>
          </p:spPr>
        </p:pic>
      </p:grpSp>
      <p:grpSp>
        <p:nvGrpSpPr>
          <p:cNvPr id="164" name="[Victime des sévices d'un père alcoolique, la petite Lalie Bijard agonise sous l'œil navré de Gervaise.]…"/>
          <p:cNvGrpSpPr/>
          <p:nvPr/>
        </p:nvGrpSpPr>
        <p:grpSpPr>
          <a:xfrm>
            <a:off x="305606" y="-1573512"/>
            <a:ext cx="23197775" cy="14419208"/>
            <a:chOff x="0" y="0"/>
            <a:chExt cx="23197773" cy="14419206"/>
          </a:xfrm>
        </p:grpSpPr>
        <p:sp>
          <p:nvSpPr>
            <p:cNvPr id="163" name="[Victime des sévices d'un père alcoolique, la petite Lalie Bijard agonise sous l'œil navré de Gervaise.]…"/>
            <p:cNvSpPr/>
            <p:nvPr/>
          </p:nvSpPr>
          <p:spPr>
            <a:xfrm>
              <a:off x="25400" y="25400"/>
              <a:ext cx="23146974" cy="1436840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6800">
                  <a:solidFill>
                    <a:srgbClr val="434343"/>
                  </a:solidFill>
                  <a:latin typeface="Arial"/>
                  <a:ea typeface="Arial"/>
                  <a:cs typeface="Arial"/>
                  <a:sym typeface="Arial"/>
                </a:defRPr>
              </a:pPr>
            </a:p>
            <a:p>
              <a:pPr>
                <a:defRPr sz="6800">
                  <a:solidFill>
                    <a:srgbClr val="434343"/>
                  </a:solidFill>
                  <a:latin typeface="Arial"/>
                  <a:ea typeface="Arial"/>
                  <a:cs typeface="Arial"/>
                  <a:sym typeface="Arial"/>
                </a:defRPr>
              </a:pPr>
              <a:r>
                <a:t>[Victime des sévices d'un père alcoolique, la petite Lalie Bijard agonise sous l'œil navré de Gervaise.]</a:t>
              </a:r>
            </a:p>
            <a:p>
              <a:pPr>
                <a:defRPr sz="6800">
                  <a:solidFill>
                    <a:srgbClr val="434343"/>
                  </a:solidFill>
                  <a:latin typeface="Arial"/>
                  <a:ea typeface="Arial"/>
                  <a:cs typeface="Arial"/>
                  <a:sym typeface="Arial"/>
                </a:defRPr>
              </a:pPr>
              <a:r>
                <a:t>  Gervaise, cependant, se retenait pour ne pas </a:t>
              </a:r>
              <a:r>
                <a:rPr>
                  <a:solidFill>
                    <a:srgbClr val="B51A00"/>
                  </a:solidFill>
                </a:rPr>
                <a:t>éclater en sanglots</a:t>
              </a:r>
              <a:r>
                <a:t>. Elle tendait les mains, avec le désir de soulager l'enfant; et, comme le lambeau de drap glissait, elle voulut le rabattre et arranger le lit. Alors, </a:t>
              </a:r>
              <a:r>
                <a:rPr>
                  <a:solidFill>
                    <a:srgbClr val="B51A00"/>
                  </a:solidFill>
                </a:rPr>
                <a:t>le pauvre petit corps de la mourante</a:t>
              </a:r>
              <a:r>
                <a:t> apparut. </a:t>
              </a:r>
              <a:r>
                <a:rPr>
                  <a:solidFill>
                    <a:srgbClr val="B51A00"/>
                  </a:solidFill>
                </a:rPr>
                <a:t>Ah ! Seigneur ! quelle misère et quelle pitié ! Les pierres auraient pleuré</a:t>
              </a:r>
              <a:r>
                <a:t>. Lalie était toute nue, un reste de camisole aux épaules en guise de chemise; oui, toute nue, et </a:t>
              </a:r>
              <a:r>
                <a:rPr>
                  <a:solidFill>
                    <a:srgbClr val="B51A00"/>
                  </a:solidFill>
                </a:rPr>
                <a:t>d'une nudité saignante et douloureuse de martyre.</a:t>
              </a:r>
              <a:r>
                <a:t> </a:t>
              </a:r>
              <a:r>
                <a:rPr>
                  <a:solidFill>
                    <a:srgbClr val="B51A00"/>
                  </a:solidFill>
                </a:rPr>
                <a:t>Elle n'avait plus de chair, les os trouaient la peau.</a:t>
              </a:r>
            </a:p>
          </p:txBody>
        </p:sp>
        <p:pic>
          <p:nvPicPr>
            <p:cNvPr id="162" name="[Victime des sévices d'un père alcoolique, la petite Lalie Bijard agonise sous l'œil navré de Gervaise.]… [Victime des sévices d'un père alcoolique, la petite Lalie Bijard agonise sous l'œil navré de Gervaise.]  Gervaise, cependant, se retenait pour ne p" descr="[Victime des sévices d'un père alcoolique, la petite Lalie Bijard agonise sous l'œil navré de Gervaise.]… [Victime des sévices d'un père alcoolique, la petite Lalie Bijard agonise sous l'œil navré de Gervaise.]  Gervaise, cependant, se retenait pour ne pas éclater en sanglots. Elle tendait les mains, avec le désir de soulager l'enfant; et, comme le lambeau de drap glissait, elle voulut le rabattre et arranger le lit. Alors, le pauvre petit corps de la mourante apparut. Ah ! Seigneur ! quelle misère et quelle pitié ! Les pierres auraient pleuré. Lalie était toute nue, un reste de camisole aux épaules en guise de chemise; oui, toute nue, et d'une nudité saignante et douloureuse de martyre. Elle n'avait plus de chair, les os trouaient la peau."/>
            <p:cNvPicPr>
              <a:picLocks noChangeAspect="0"/>
            </p:cNvPicPr>
            <p:nvPr/>
          </p:nvPicPr>
          <p:blipFill>
            <a:blip r:embed="rId2">
              <a:extLst/>
            </a:blip>
            <a:stretch>
              <a:fillRect/>
            </a:stretch>
          </p:blipFill>
          <p:spPr>
            <a:xfrm>
              <a:off x="0" y="0"/>
              <a:ext cx="23197774" cy="14419207"/>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wipe(left)" transition="in">
                                      <p:cBhvr>
                                        <p:cTn id="7" dur="125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 grpId="2" fill="hold">
                                  <p:stCondLst>
                                    <p:cond delay="0"/>
                                  </p:stCondLst>
                                  <p:iterate type="el" backwards="0">
                                    <p:tmAbs val="0"/>
                                  </p:iterate>
                                  <p:childTnLst>
                                    <p:set>
                                      <p:cBhvr>
                                        <p:cTn id="11" fill="hold"/>
                                        <p:tgtEl>
                                          <p:spTgt spid="149"/>
                                        </p:tgtEl>
                                        <p:attrNameLst>
                                          <p:attrName>style.visibility</p:attrName>
                                        </p:attrNameLst>
                                      </p:cBhvr>
                                      <p:to>
                                        <p:strVal val="visible"/>
                                      </p:to>
                                    </p:set>
                                    <p:anim calcmode="lin" valueType="num">
                                      <p:cBhvr>
                                        <p:cTn id="12" dur="1500" fill="hold"/>
                                        <p:tgtEl>
                                          <p:spTgt spid="149"/>
                                        </p:tgtEl>
                                        <p:attrNameLst>
                                          <p:attrName>ppt_x</p:attrName>
                                        </p:attrNameLst>
                                      </p:cBhvr>
                                      <p:tavLst>
                                        <p:tav tm="0">
                                          <p:val>
                                            <p:strVal val="#ppt_x"/>
                                          </p:val>
                                        </p:tav>
                                        <p:tav tm="100000">
                                          <p:val>
                                            <p:strVal val="#ppt_x"/>
                                          </p:val>
                                        </p:tav>
                                      </p:tavLst>
                                    </p:anim>
                                    <p:anim calcmode="lin" valueType="num">
                                      <p:cBhvr>
                                        <p:cTn id="13" dur="1500" fill="hold"/>
                                        <p:tgtEl>
                                          <p:spTgt spid="14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3" fill="hold">
                                  <p:stCondLst>
                                    <p:cond delay="0"/>
                                  </p:stCondLst>
                                  <p:iterate type="lt" backwards="0">
                                    <p:tmAbs val="100"/>
                                  </p:iterate>
                                  <p:childTnLst>
                                    <p:set>
                                      <p:cBhvr>
                                        <p:cTn id="17" fill="hold"/>
                                        <p:tgtEl>
                                          <p:spTgt spid="1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55"/>
                                        </p:tgtEl>
                                        <p:attrNameLst>
                                          <p:attrName>style.visibility</p:attrName>
                                        </p:attrNameLst>
                                      </p:cBhvr>
                                      <p:to>
                                        <p:strVal val="visible"/>
                                      </p:to>
                                    </p:set>
                                    <p:animEffect filter="wipe(left)" transition="in">
                                      <p:cBhvr>
                                        <p:cTn id="22" dur="3000"/>
                                        <p:tgtEl>
                                          <p:spTgt spid="15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158"/>
                                        </p:tgtEl>
                                        <p:attrNameLst>
                                          <p:attrName>style.visibility</p:attrName>
                                        </p:attrNameLst>
                                      </p:cBhvr>
                                      <p:to>
                                        <p:strVal val="visible"/>
                                      </p:to>
                                    </p:set>
                                    <p:animEffect filter="wipe(left)" transition="in">
                                      <p:cBhvr>
                                        <p:cTn id="27" dur="3000"/>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161"/>
                                        </p:tgtEl>
                                        <p:attrNameLst>
                                          <p:attrName>style.visibility</p:attrName>
                                        </p:attrNameLst>
                                      </p:cBhvr>
                                      <p:to>
                                        <p:strVal val="visible"/>
                                      </p:to>
                                    </p:set>
                                    <p:animEffect filter="wipe(left)" transition="in">
                                      <p:cBhvr>
                                        <p:cTn id="32" dur="3000"/>
                                        <p:tgtEl>
                                          <p:spTgt spid="16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164"/>
                                        </p:tgtEl>
                                        <p:attrNameLst>
                                          <p:attrName>style.visibility</p:attrName>
                                        </p:attrNameLst>
                                      </p:cBhvr>
                                      <p:to>
                                        <p:strVal val="visible"/>
                                      </p:to>
                                    </p:set>
                                    <p:animEffect filter="wipe(left)" transition="in">
                                      <p:cBhvr>
                                        <p:cTn id="37" dur="5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3"/>
      <p:bldP build="whole" bldLvl="1" animBg="1" rev="0" advAuto="0" spid="148" grpId="1"/>
      <p:bldP build="whole" bldLvl="1" animBg="1" rev="0" advAuto="0" spid="155" grpId="4"/>
      <p:bldP build="whole" bldLvl="1" animBg="1" rev="0" advAuto="0" spid="161" grpId="6"/>
      <p:bldP build="whole" bldLvl="1" animBg="1" rev="0" advAuto="0" spid="149" grpId="2"/>
      <p:bldP build="whole" bldLvl="1" animBg="1" rev="0" advAuto="0" spid="158" grpId="5"/>
      <p:bldP build="whole" bldLvl="1" animBg="1" rev="0" advAuto="0" spid="164" grpId="7"/>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61"/>
                                        </p:tgtEl>
                                        <p:attrNameLst>
                                          <p:attrName>style.visibility</p:attrName>
                                        </p:attrNameLst>
                                      </p:cBhvr>
                                      <p:to>
                                        <p:strVal val="visible"/>
                                      </p:to>
                                    </p:set>
                                    <p:anim calcmode="lin" valueType="num">
                                      <p:cBhvr>
                                        <p:cTn id="7" dur="1000" fill="hold"/>
                                        <p:tgtEl>
                                          <p:spTgt spid="261"/>
                                        </p:tgtEl>
                                        <p:attrNameLst>
                                          <p:attrName>ppt_w</p:attrName>
                                        </p:attrNameLst>
                                      </p:cBhvr>
                                      <p:tavLst>
                                        <p:tav tm="0">
                                          <p:val>
                                            <p:fltVal val="0"/>
                                          </p:val>
                                        </p:tav>
                                        <p:tav tm="100000">
                                          <p:val>
                                            <p:strVal val="#ppt_w"/>
                                          </p:val>
                                        </p:tav>
                                      </p:tavLst>
                                    </p:anim>
                                    <p:anim calcmode="lin" valueType="num">
                                      <p:cBhvr>
                                        <p:cTn id="8" dur="1000" fill="hold"/>
                                        <p:tgtEl>
                                          <p:spTgt spid="261"/>
                                        </p:tgtEl>
                                        <p:attrNameLst>
                                          <p:attrName>ppt_h</p:attrName>
                                        </p:attrNameLst>
                                      </p:cBhvr>
                                      <p:tavLst>
                                        <p:tav tm="0">
                                          <p:val>
                                            <p:fltVal val="0"/>
                                          </p:val>
                                        </p:tav>
                                        <p:tav tm="100000">
                                          <p:val>
                                            <p:strVal val="#ppt_h"/>
                                          </p:val>
                                        </p:tav>
                                      </p:tavLst>
                                    </p:anim>
                                    <p:anim calcmode="lin" valueType="num">
                                      <p:cBhvr>
                                        <p:cTn id="9" dur="1000" fill="hold"/>
                                        <p:tgtEl>
                                          <p:spTgt spid="26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Lorsqu’un texte cherche à faire rire le lecteur ou le spectateur, quel est son registre ?"/>
          <p:cNvSpPr txBox="1"/>
          <p:nvPr>
            <p:ph type="title"/>
          </p:nvPr>
        </p:nvSpPr>
        <p:spPr>
          <a:xfrm>
            <a:off x="1085307" y="3433136"/>
            <a:ext cx="22845757" cy="5182916"/>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63"/>
                                        </p:tgtEl>
                                        <p:attrNameLst>
                                          <p:attrName>style.visibility</p:attrName>
                                        </p:attrNameLst>
                                      </p:cBhvr>
                                      <p:to>
                                        <p:strVal val="visible"/>
                                      </p:to>
                                    </p:set>
                                    <p:anim calcmode="lin" valueType="num">
                                      <p:cBhvr>
                                        <p:cTn id="7" dur="2500" fill="hold"/>
                                        <p:tgtEl>
                                          <p:spTgt spid="263"/>
                                        </p:tgtEl>
                                        <p:attrNameLst>
                                          <p:attrName>ppt_w</p:attrName>
                                        </p:attrNameLst>
                                      </p:cBhvr>
                                      <p:tavLst>
                                        <p:tav tm="0">
                                          <p:val>
                                            <p:fltVal val="0"/>
                                          </p:val>
                                        </p:tav>
                                        <p:tav tm="100000">
                                          <p:val>
                                            <p:strVal val="#ppt_w"/>
                                          </p:val>
                                        </p:tav>
                                      </p:tavLst>
                                    </p:anim>
                                    <p:anim calcmode="lin" valueType="num">
                                      <p:cBhvr>
                                        <p:cTn id="8" dur="2500" fill="hold"/>
                                        <p:tgtEl>
                                          <p:spTgt spid="2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65"/>
                                        </p:tgtEl>
                                        <p:attrNameLst>
                                          <p:attrName>style.visibility</p:attrName>
                                        </p:attrNameLst>
                                      </p:cBhvr>
                                      <p:to>
                                        <p:strVal val="visible"/>
                                      </p:to>
                                    </p:set>
                                    <p:anim calcmode="lin" valueType="num">
                                      <p:cBhvr>
                                        <p:cTn id="7" dur="1000" fill="hold"/>
                                        <p:tgtEl>
                                          <p:spTgt spid="265"/>
                                        </p:tgtEl>
                                        <p:attrNameLst>
                                          <p:attrName>ppt_w</p:attrName>
                                        </p:attrNameLst>
                                      </p:cBhvr>
                                      <p:tavLst>
                                        <p:tav tm="0">
                                          <p:val>
                                            <p:fltVal val="0"/>
                                          </p:val>
                                        </p:tav>
                                        <p:tav tm="100000">
                                          <p:val>
                                            <p:strVal val="#ppt_w"/>
                                          </p:val>
                                        </p:tav>
                                      </p:tavLst>
                                    </p:anim>
                                    <p:anim calcmode="lin" valueType="num">
                                      <p:cBhvr>
                                        <p:cTn id="8" dur="1000" fill="hold"/>
                                        <p:tgtEl>
                                          <p:spTgt spid="265"/>
                                        </p:tgtEl>
                                        <p:attrNameLst>
                                          <p:attrName>ppt_h</p:attrName>
                                        </p:attrNameLst>
                                      </p:cBhvr>
                                      <p:tavLst>
                                        <p:tav tm="0">
                                          <p:val>
                                            <p:fltVal val="0"/>
                                          </p:val>
                                        </p:tav>
                                        <p:tav tm="100000">
                                          <p:val>
                                            <p:strVal val="#ppt_h"/>
                                          </p:val>
                                        </p:tav>
                                      </p:tavLst>
                                    </p:anim>
                                    <p:anim calcmode="lin" valueType="num">
                                      <p:cBhvr>
                                        <p:cTn id="9" dur="1000" fill="hold"/>
                                        <p:tgtEl>
                                          <p:spTgt spid="2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Lorsqu’un texte cherche à faire rire le lecteur ou le spectateur, quel est son registre ?"/>
          <p:cNvSpPr txBox="1"/>
          <p:nvPr>
            <p:ph type="title"/>
          </p:nvPr>
        </p:nvSpPr>
        <p:spPr>
          <a:xfrm>
            <a:off x="999075" y="3418764"/>
            <a:ext cx="22845757" cy="5341008"/>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67"/>
                                        </p:tgtEl>
                                        <p:attrNameLst>
                                          <p:attrName>style.visibility</p:attrName>
                                        </p:attrNameLst>
                                      </p:cBhvr>
                                      <p:to>
                                        <p:strVal val="visible"/>
                                      </p:to>
                                    </p:set>
                                    <p:anim calcmode="lin" valueType="num">
                                      <p:cBhvr>
                                        <p:cTn id="7" dur="2500" fill="hold"/>
                                        <p:tgtEl>
                                          <p:spTgt spid="267"/>
                                        </p:tgtEl>
                                        <p:attrNameLst>
                                          <p:attrName>ppt_w</p:attrName>
                                        </p:attrNameLst>
                                      </p:cBhvr>
                                      <p:tavLst>
                                        <p:tav tm="0">
                                          <p:val>
                                            <p:fltVal val="0"/>
                                          </p:val>
                                        </p:tav>
                                        <p:tav tm="100000">
                                          <p:val>
                                            <p:strVal val="#ppt_w"/>
                                          </p:val>
                                        </p:tav>
                                      </p:tavLst>
                                    </p:anim>
                                    <p:anim calcmode="lin" valueType="num">
                                      <p:cBhvr>
                                        <p:cTn id="8" dur="2500" fill="hold"/>
                                        <p:tgtEl>
                                          <p:spTgt spid="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69"/>
                                        </p:tgtEl>
                                        <p:attrNameLst>
                                          <p:attrName>style.visibility</p:attrName>
                                        </p:attrNameLst>
                                      </p:cBhvr>
                                      <p:to>
                                        <p:strVal val="visible"/>
                                      </p:to>
                                    </p:set>
                                    <p:anim calcmode="lin" valueType="num">
                                      <p:cBhvr>
                                        <p:cTn id="7" dur="1000" fill="hold"/>
                                        <p:tgtEl>
                                          <p:spTgt spid="269"/>
                                        </p:tgtEl>
                                        <p:attrNameLst>
                                          <p:attrName>ppt_w</p:attrName>
                                        </p:attrNameLst>
                                      </p:cBhvr>
                                      <p:tavLst>
                                        <p:tav tm="0">
                                          <p:val>
                                            <p:fltVal val="0"/>
                                          </p:val>
                                        </p:tav>
                                        <p:tav tm="100000">
                                          <p:val>
                                            <p:strVal val="#ppt_w"/>
                                          </p:val>
                                        </p:tav>
                                      </p:tavLst>
                                    </p:anim>
                                    <p:anim calcmode="lin" valueType="num">
                                      <p:cBhvr>
                                        <p:cTn id="8" dur="1000" fill="hold"/>
                                        <p:tgtEl>
                                          <p:spTgt spid="269"/>
                                        </p:tgtEl>
                                        <p:attrNameLst>
                                          <p:attrName>ppt_h</p:attrName>
                                        </p:attrNameLst>
                                      </p:cBhvr>
                                      <p:tavLst>
                                        <p:tav tm="0">
                                          <p:val>
                                            <p:fltVal val="0"/>
                                          </p:val>
                                        </p:tav>
                                        <p:tav tm="100000">
                                          <p:val>
                                            <p:strVal val="#ppt_h"/>
                                          </p:val>
                                        </p:tav>
                                      </p:tavLst>
                                    </p:anim>
                                    <p:anim calcmode="lin" valueType="num">
                                      <p:cBhvr>
                                        <p:cTn id="9" dur="1000" fill="hold"/>
                                        <p:tgtEl>
                                          <p:spTgt spid="2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Lorsqu’un texte cherche à faire rire le lecteur ou le spectateur, quel est son registre ?"/>
          <p:cNvSpPr txBox="1"/>
          <p:nvPr>
            <p:ph type="title"/>
          </p:nvPr>
        </p:nvSpPr>
        <p:spPr>
          <a:xfrm>
            <a:off x="1171540" y="2843881"/>
            <a:ext cx="22845756" cy="5484729"/>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71"/>
                                        </p:tgtEl>
                                        <p:attrNameLst>
                                          <p:attrName>style.visibility</p:attrName>
                                        </p:attrNameLst>
                                      </p:cBhvr>
                                      <p:to>
                                        <p:strVal val="visible"/>
                                      </p:to>
                                    </p:set>
                                    <p:anim calcmode="lin" valueType="num">
                                      <p:cBhvr>
                                        <p:cTn id="7" dur="2500" fill="hold"/>
                                        <p:tgtEl>
                                          <p:spTgt spid="271"/>
                                        </p:tgtEl>
                                        <p:attrNameLst>
                                          <p:attrName>ppt_w</p:attrName>
                                        </p:attrNameLst>
                                      </p:cBhvr>
                                      <p:tavLst>
                                        <p:tav tm="0">
                                          <p:val>
                                            <p:fltVal val="0"/>
                                          </p:val>
                                        </p:tav>
                                        <p:tav tm="100000">
                                          <p:val>
                                            <p:strVal val="#ppt_w"/>
                                          </p:val>
                                        </p:tav>
                                      </p:tavLst>
                                    </p:anim>
                                    <p:anim calcmode="lin" valueType="num">
                                      <p:cBhvr>
                                        <p:cTn id="8" dur="2500" fill="hold"/>
                                        <p:tgtEl>
                                          <p:spTgt spid="2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73"/>
                                        </p:tgtEl>
                                        <p:attrNameLst>
                                          <p:attrName>style.visibility</p:attrName>
                                        </p:attrNameLst>
                                      </p:cBhvr>
                                      <p:to>
                                        <p:strVal val="visible"/>
                                      </p:to>
                                    </p:set>
                                    <p:anim calcmode="lin" valueType="num">
                                      <p:cBhvr>
                                        <p:cTn id="7" dur="1000" fill="hold"/>
                                        <p:tgtEl>
                                          <p:spTgt spid="273"/>
                                        </p:tgtEl>
                                        <p:attrNameLst>
                                          <p:attrName>ppt_w</p:attrName>
                                        </p:attrNameLst>
                                      </p:cBhvr>
                                      <p:tavLst>
                                        <p:tav tm="0">
                                          <p:val>
                                            <p:fltVal val="0"/>
                                          </p:val>
                                        </p:tav>
                                        <p:tav tm="100000">
                                          <p:val>
                                            <p:strVal val="#ppt_w"/>
                                          </p:val>
                                        </p:tav>
                                      </p:tavLst>
                                    </p:anim>
                                    <p:anim calcmode="lin" valueType="num">
                                      <p:cBhvr>
                                        <p:cTn id="8" dur="1000" fill="hold"/>
                                        <p:tgtEl>
                                          <p:spTgt spid="273"/>
                                        </p:tgtEl>
                                        <p:attrNameLst>
                                          <p:attrName>ppt_h</p:attrName>
                                        </p:attrNameLst>
                                      </p:cBhvr>
                                      <p:tavLst>
                                        <p:tav tm="0">
                                          <p:val>
                                            <p:fltVal val="0"/>
                                          </p:val>
                                        </p:tav>
                                        <p:tav tm="100000">
                                          <p:val>
                                            <p:strVal val="#ppt_h"/>
                                          </p:val>
                                        </p:tav>
                                      </p:tavLst>
                                    </p:anim>
                                    <p:anim calcmode="lin" valueType="num">
                                      <p:cBhvr>
                                        <p:cTn id="9" dur="1000" fill="hold"/>
                                        <p:tgtEl>
                                          <p:spTgt spid="2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Quel registre caractérise un texte qui s’attaque à des idées, qui dénonce violemment une situation ?"/>
          <p:cNvSpPr txBox="1"/>
          <p:nvPr>
            <p:ph type="title"/>
          </p:nvPr>
        </p:nvSpPr>
        <p:spPr>
          <a:xfrm>
            <a:off x="769122" y="3116951"/>
            <a:ext cx="22845756" cy="5470357"/>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Quel registre caractérise un texte qui s’attaque à des idées, qui dénonce violemment une situation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75"/>
                                        </p:tgtEl>
                                        <p:attrNameLst>
                                          <p:attrName>style.visibility</p:attrName>
                                        </p:attrNameLst>
                                      </p:cBhvr>
                                      <p:to>
                                        <p:strVal val="visible"/>
                                      </p:to>
                                    </p:set>
                                    <p:anim calcmode="lin" valueType="num">
                                      <p:cBhvr>
                                        <p:cTn id="7" dur="2500" fill="hold"/>
                                        <p:tgtEl>
                                          <p:spTgt spid="275"/>
                                        </p:tgtEl>
                                        <p:attrNameLst>
                                          <p:attrName>ppt_w</p:attrName>
                                        </p:attrNameLst>
                                      </p:cBhvr>
                                      <p:tavLst>
                                        <p:tav tm="0">
                                          <p:val>
                                            <p:fltVal val="0"/>
                                          </p:val>
                                        </p:tav>
                                        <p:tav tm="100000">
                                          <p:val>
                                            <p:strVal val="#ppt_w"/>
                                          </p:val>
                                        </p:tav>
                                      </p:tavLst>
                                    </p:anim>
                                    <p:anim calcmode="lin" valueType="num">
                                      <p:cBhvr>
                                        <p:cTn id="8" dur="2500" fill="hold"/>
                                        <p:tgtEl>
                                          <p:spTgt spid="2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Le registre polé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polémique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77"/>
                                        </p:tgtEl>
                                        <p:attrNameLst>
                                          <p:attrName>style.visibility</p:attrName>
                                        </p:attrNameLst>
                                      </p:cBhvr>
                                      <p:to>
                                        <p:strVal val="visible"/>
                                      </p:to>
                                    </p:set>
                                    <p:anim calcmode="lin" valueType="num">
                                      <p:cBhvr>
                                        <p:cTn id="7" dur="1000" fill="hold"/>
                                        <p:tgtEl>
                                          <p:spTgt spid="277"/>
                                        </p:tgtEl>
                                        <p:attrNameLst>
                                          <p:attrName>ppt_w</p:attrName>
                                        </p:attrNameLst>
                                      </p:cBhvr>
                                      <p:tavLst>
                                        <p:tav tm="0">
                                          <p:val>
                                            <p:fltVal val="0"/>
                                          </p:val>
                                        </p:tav>
                                        <p:tav tm="100000">
                                          <p:val>
                                            <p:strVal val="#ppt_w"/>
                                          </p:val>
                                        </p:tav>
                                      </p:tavLst>
                                    </p:anim>
                                    <p:anim calcmode="lin" valueType="num">
                                      <p:cBhvr>
                                        <p:cTn id="8" dur="1000" fill="hold"/>
                                        <p:tgtEl>
                                          <p:spTgt spid="277"/>
                                        </p:tgtEl>
                                        <p:attrNameLst>
                                          <p:attrName>ppt_h</p:attrName>
                                        </p:attrNameLst>
                                      </p:cBhvr>
                                      <p:tavLst>
                                        <p:tav tm="0">
                                          <p:val>
                                            <p:fltVal val="0"/>
                                          </p:val>
                                        </p:tav>
                                        <p:tav tm="100000">
                                          <p:val>
                                            <p:strVal val="#ppt_h"/>
                                          </p:val>
                                        </p:tav>
                                      </p:tavLst>
                                    </p:anim>
                                    <p:anim calcmode="lin" valueType="num">
                                      <p:cBhvr>
                                        <p:cTn id="9" dur="1000" fill="hold"/>
                                        <p:tgtEl>
                                          <p:spTgt spid="2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Lorsqu’un texte cherche à faire rire le lecteur ou le spectateur, quel est son registre ?"/>
          <p:cNvSpPr txBox="1"/>
          <p:nvPr>
            <p:ph type="title"/>
          </p:nvPr>
        </p:nvSpPr>
        <p:spPr>
          <a:xfrm>
            <a:off x="999075" y="2484580"/>
            <a:ext cx="22845757" cy="5297892"/>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Lorsqu’un texte cherche à faire rire le lecteur ou le spectateur, quel est son registre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79"/>
                                        </p:tgtEl>
                                        <p:attrNameLst>
                                          <p:attrName>style.visibility</p:attrName>
                                        </p:attrNameLst>
                                      </p:cBhvr>
                                      <p:to>
                                        <p:strVal val="visible"/>
                                      </p:to>
                                    </p:set>
                                    <p:anim calcmode="lin" valueType="num">
                                      <p:cBhvr>
                                        <p:cTn id="7" dur="2500" fill="hold"/>
                                        <p:tgtEl>
                                          <p:spTgt spid="279"/>
                                        </p:tgtEl>
                                        <p:attrNameLst>
                                          <p:attrName>ppt_w</p:attrName>
                                        </p:attrNameLst>
                                      </p:cBhvr>
                                      <p:tavLst>
                                        <p:tav tm="0">
                                          <p:val>
                                            <p:fltVal val="0"/>
                                          </p:val>
                                        </p:tav>
                                        <p:tav tm="100000">
                                          <p:val>
                                            <p:strVal val="#ppt_w"/>
                                          </p:val>
                                        </p:tav>
                                      </p:tavLst>
                                    </p:anim>
                                    <p:anim calcmode="lin" valueType="num">
                                      <p:cBhvr>
                                        <p:cTn id="8" dur="2500" fill="hold"/>
                                        <p:tgtEl>
                                          <p:spTgt spid="2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Un être, placé en situation de victime, est confronté à des forces qui le dépassent, aux drames de la destinée humaine : le mal, les passions dévastatrices, la mort. Cet être est le plus souvent un personnage d'exception. Il se comporte avec héroïsme fac"/>
          <p:cNvSpPr txBox="1"/>
          <p:nvPr/>
        </p:nvSpPr>
        <p:spPr>
          <a:xfrm>
            <a:off x="642550" y="2768927"/>
            <a:ext cx="22419810" cy="1016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7300">
                <a:solidFill>
                  <a:srgbClr val="567FA2"/>
                </a:solidFill>
                <a:latin typeface="Helvetica"/>
                <a:ea typeface="Helvetica"/>
                <a:cs typeface="Helvetica"/>
                <a:sym typeface="Helvetica"/>
              </a:defRPr>
            </a:lvl1pPr>
          </a:lstStyle>
          <a:p>
            <a:pPr/>
            <a:r>
              <a:t>Un être, placé en situation de victime, est confronté à des forces qui le dépassent, aux drames de la destinée humaine : le mal, les passions dévastatrices, la mort. Cet être est le plus souvent un personnage d'exception. Il se comporte avec héroïsme face à une situation sans issue : un enchaînement inéluctable conduit à une fin funeste, un destin fatal, cruel, inexorable est en marche.</a:t>
            </a:r>
          </a:p>
        </p:txBody>
      </p:sp>
      <p:sp>
        <p:nvSpPr>
          <p:cNvPr id="167" name="Registre tragique:  destiné à effrayer et émouvoir le lecteur."/>
          <p:cNvSpPr/>
          <p:nvPr/>
        </p:nvSpPr>
        <p:spPr>
          <a:xfrm>
            <a:off x="3670845" y="593852"/>
            <a:ext cx="18303749" cy="2034379"/>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tragique:  destiné à effrayer et émouvoir le lecteur.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66"/>
                                        </p:tgtEl>
                                        <p:attrNameLst>
                                          <p:attrName>style.visibility</p:attrName>
                                        </p:attrNameLst>
                                      </p:cBhvr>
                                      <p:to>
                                        <p:strVal val="visible"/>
                                      </p:to>
                                    </p:set>
                                    <p:anim calcmode="lin" valueType="num">
                                      <p:cBhvr>
                                        <p:cTn id="7" dur="1000" fill="hold"/>
                                        <p:tgtEl>
                                          <p:spTgt spid="166"/>
                                        </p:tgtEl>
                                        <p:attrNameLst>
                                          <p:attrName>ppt_w</p:attrName>
                                        </p:attrNameLst>
                                      </p:cBhvr>
                                      <p:tavLst>
                                        <p:tav tm="0">
                                          <p:val>
                                            <p:fltVal val="0"/>
                                          </p:val>
                                        </p:tav>
                                        <p:tav tm="100000">
                                          <p:val>
                                            <p:strVal val="#ppt_w"/>
                                          </p:val>
                                        </p:tav>
                                      </p:tavLst>
                                    </p:anim>
                                    <p:anim calcmode="lin" valueType="num">
                                      <p:cBhvr>
                                        <p:cTn id="8" dur="1000" fill="hold"/>
                                        <p:tgtEl>
                                          <p:spTgt spid="166"/>
                                        </p:tgtEl>
                                        <p:attrNameLst>
                                          <p:attrName>ppt_h</p:attrName>
                                        </p:attrNameLst>
                                      </p:cBhvr>
                                      <p:tavLst>
                                        <p:tav tm="0">
                                          <p:val>
                                            <p:fltVal val="0"/>
                                          </p:val>
                                        </p:tav>
                                        <p:tav tm="100000">
                                          <p:val>
                                            <p:strVal val="#ppt_h"/>
                                          </p:val>
                                        </p:tav>
                                      </p:tavLst>
                                    </p:anim>
                                    <p:anim calcmode="lin" valueType="num">
                                      <p:cBhvr>
                                        <p:cTn id="9" dur="1000" fill="hold"/>
                                        <p:tgtEl>
                                          <p:spTgt spid="1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167"/>
                                        </p:tgtEl>
                                        <p:attrNameLst>
                                          <p:attrName>style.visibility</p:attrName>
                                        </p:attrNameLst>
                                      </p:cBhvr>
                                      <p:to>
                                        <p:strVal val="visible"/>
                                      </p:to>
                                    </p:set>
                                    <p:anim calcmode="lin" valueType="num">
                                      <p:cBhvr>
                                        <p:cTn id="15" dur="1500" fill="hold"/>
                                        <p:tgtEl>
                                          <p:spTgt spid="167"/>
                                        </p:tgtEl>
                                        <p:attrNameLst>
                                          <p:attrName>ppt_x</p:attrName>
                                        </p:attrNameLst>
                                      </p:cBhvr>
                                      <p:tavLst>
                                        <p:tav tm="0">
                                          <p:val>
                                            <p:strVal val="#ppt_x"/>
                                          </p:val>
                                        </p:tav>
                                        <p:tav tm="100000">
                                          <p:val>
                                            <p:strVal val="#ppt_x"/>
                                          </p:val>
                                        </p:tav>
                                      </p:tavLst>
                                    </p:anim>
                                    <p:anim calcmode="lin" valueType="num">
                                      <p:cBhvr>
                                        <p:cTn id="16" dur="1500" fill="hold"/>
                                        <p:tgtEl>
                                          <p:spTgt spid="1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P build="whole" bldLvl="1" animBg="1" rev="0" advAuto="0" spid="167" grpId="2"/>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81"/>
                                        </p:tgtEl>
                                        <p:attrNameLst>
                                          <p:attrName>style.visibility</p:attrName>
                                        </p:attrNameLst>
                                      </p:cBhvr>
                                      <p:to>
                                        <p:strVal val="visible"/>
                                      </p:to>
                                    </p:set>
                                    <p:anim calcmode="lin" valueType="num">
                                      <p:cBhvr>
                                        <p:cTn id="7" dur="1000" fill="hold"/>
                                        <p:tgtEl>
                                          <p:spTgt spid="281"/>
                                        </p:tgtEl>
                                        <p:attrNameLst>
                                          <p:attrName>ppt_w</p:attrName>
                                        </p:attrNameLst>
                                      </p:cBhvr>
                                      <p:tavLst>
                                        <p:tav tm="0">
                                          <p:val>
                                            <p:fltVal val="0"/>
                                          </p:val>
                                        </p:tav>
                                        <p:tav tm="100000">
                                          <p:val>
                                            <p:strVal val="#ppt_w"/>
                                          </p:val>
                                        </p:tav>
                                      </p:tavLst>
                                    </p:anim>
                                    <p:anim calcmode="lin" valueType="num">
                                      <p:cBhvr>
                                        <p:cTn id="8" dur="1000" fill="hold"/>
                                        <p:tgtEl>
                                          <p:spTgt spid="281"/>
                                        </p:tgtEl>
                                        <p:attrNameLst>
                                          <p:attrName>ppt_h</p:attrName>
                                        </p:attrNameLst>
                                      </p:cBhvr>
                                      <p:tavLst>
                                        <p:tav tm="0">
                                          <p:val>
                                            <p:fltVal val="0"/>
                                          </p:val>
                                        </p:tav>
                                        <p:tav tm="100000">
                                          <p:val>
                                            <p:strVal val="#ppt_h"/>
                                          </p:val>
                                        </p:tav>
                                      </p:tavLst>
                                    </p:anim>
                                    <p:anim calcmode="lin" valueType="num">
                                      <p:cBhvr>
                                        <p:cTn id="9" dur="1000" fill="hold"/>
                                        <p:tgtEl>
                                          <p:spTgt spid="2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1"/>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Quel est le registre d’un texte dans lequel des événements étranges et inexplicables font irruption dans un univers réaliste ?"/>
          <p:cNvSpPr txBox="1"/>
          <p:nvPr>
            <p:ph type="title"/>
          </p:nvPr>
        </p:nvSpPr>
        <p:spPr>
          <a:xfrm>
            <a:off x="769122" y="1909696"/>
            <a:ext cx="22845756" cy="7396215"/>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Quel est le registre d’un texte dans lequel des événements étranges et inexplicables font irruption dans un univers réaliste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83"/>
                                        </p:tgtEl>
                                        <p:attrNameLst>
                                          <p:attrName>style.visibility</p:attrName>
                                        </p:attrNameLst>
                                      </p:cBhvr>
                                      <p:to>
                                        <p:strVal val="visible"/>
                                      </p:to>
                                    </p:set>
                                    <p:anim calcmode="lin" valueType="num">
                                      <p:cBhvr>
                                        <p:cTn id="7" dur="2500" fill="hold"/>
                                        <p:tgtEl>
                                          <p:spTgt spid="283"/>
                                        </p:tgtEl>
                                        <p:attrNameLst>
                                          <p:attrName>ppt_w</p:attrName>
                                        </p:attrNameLst>
                                      </p:cBhvr>
                                      <p:tavLst>
                                        <p:tav tm="0">
                                          <p:val>
                                            <p:fltVal val="0"/>
                                          </p:val>
                                        </p:tav>
                                        <p:tav tm="100000">
                                          <p:val>
                                            <p:strVal val="#ppt_w"/>
                                          </p:val>
                                        </p:tav>
                                      </p:tavLst>
                                    </p:anim>
                                    <p:anim calcmode="lin" valueType="num">
                                      <p:cBhvr>
                                        <p:cTn id="8" dur="2500" fill="hold"/>
                                        <p:tgtEl>
                                          <p:spTgt spid="2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3" grpId="1"/>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Le registre fantast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fantastique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85"/>
                                        </p:tgtEl>
                                        <p:attrNameLst>
                                          <p:attrName>style.visibility</p:attrName>
                                        </p:attrNameLst>
                                      </p:cBhvr>
                                      <p:to>
                                        <p:strVal val="visible"/>
                                      </p:to>
                                    </p:set>
                                    <p:anim calcmode="lin" valueType="num">
                                      <p:cBhvr>
                                        <p:cTn id="7" dur="1000" fill="hold"/>
                                        <p:tgtEl>
                                          <p:spTgt spid="285"/>
                                        </p:tgtEl>
                                        <p:attrNameLst>
                                          <p:attrName>ppt_w</p:attrName>
                                        </p:attrNameLst>
                                      </p:cBhvr>
                                      <p:tavLst>
                                        <p:tav tm="0">
                                          <p:val>
                                            <p:fltVal val="0"/>
                                          </p:val>
                                        </p:tav>
                                        <p:tav tm="100000">
                                          <p:val>
                                            <p:strVal val="#ppt_w"/>
                                          </p:val>
                                        </p:tav>
                                      </p:tavLst>
                                    </p:anim>
                                    <p:anim calcmode="lin" valueType="num">
                                      <p:cBhvr>
                                        <p:cTn id="8" dur="1000" fill="hold"/>
                                        <p:tgtEl>
                                          <p:spTgt spid="285"/>
                                        </p:tgtEl>
                                        <p:attrNameLst>
                                          <p:attrName>ppt_h</p:attrName>
                                        </p:attrNameLst>
                                      </p:cBhvr>
                                      <p:tavLst>
                                        <p:tav tm="0">
                                          <p:val>
                                            <p:fltVal val="0"/>
                                          </p:val>
                                        </p:tav>
                                        <p:tav tm="100000">
                                          <p:val>
                                            <p:strVal val="#ppt_h"/>
                                          </p:val>
                                        </p:tav>
                                      </p:tavLst>
                                    </p:anim>
                                    <p:anim calcmode="lin" valueType="num">
                                      <p:cBhvr>
                                        <p:cTn id="9" dur="1000" fill="hold"/>
                                        <p:tgtEl>
                                          <p:spTgt spid="2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5" grpId="1"/>
    </p:bld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Quel est le registre caractéristique d’un texte qui cherche à provoquer l’admiration et l’enthousiasme du lecteur, en louant les exploits d’un ou plusieurs héros ?"/>
          <p:cNvSpPr txBox="1"/>
          <p:nvPr>
            <p:ph type="title"/>
          </p:nvPr>
        </p:nvSpPr>
        <p:spPr>
          <a:xfrm>
            <a:off x="769122" y="1909697"/>
            <a:ext cx="22845756" cy="8718445"/>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Quel est le registre caractéristique d’un texte qui cherche à provoquer l’admiration et l’enthousiasme du lecteur, en louant les exploits d’un ou plusieurs héros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87"/>
                                        </p:tgtEl>
                                        <p:attrNameLst>
                                          <p:attrName>style.visibility</p:attrName>
                                        </p:attrNameLst>
                                      </p:cBhvr>
                                      <p:to>
                                        <p:strVal val="visible"/>
                                      </p:to>
                                    </p:set>
                                    <p:anim calcmode="lin" valueType="num">
                                      <p:cBhvr>
                                        <p:cTn id="7" dur="2500" fill="hold"/>
                                        <p:tgtEl>
                                          <p:spTgt spid="287"/>
                                        </p:tgtEl>
                                        <p:attrNameLst>
                                          <p:attrName>ppt_w</p:attrName>
                                        </p:attrNameLst>
                                      </p:cBhvr>
                                      <p:tavLst>
                                        <p:tav tm="0">
                                          <p:val>
                                            <p:fltVal val="0"/>
                                          </p:val>
                                        </p:tav>
                                        <p:tav tm="100000">
                                          <p:val>
                                            <p:strVal val="#ppt_w"/>
                                          </p:val>
                                        </p:tav>
                                      </p:tavLst>
                                    </p:anim>
                                    <p:anim calcmode="lin" valueType="num">
                                      <p:cBhvr>
                                        <p:cTn id="8" dur="2500" fill="hold"/>
                                        <p:tgtEl>
                                          <p:spTgt spid="2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7" grpId="1"/>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Le registre ép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épique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89"/>
                                        </p:tgtEl>
                                        <p:attrNameLst>
                                          <p:attrName>style.visibility</p:attrName>
                                        </p:attrNameLst>
                                      </p:cBhvr>
                                      <p:to>
                                        <p:strVal val="visible"/>
                                      </p:to>
                                    </p:set>
                                    <p:anim calcmode="lin" valueType="num">
                                      <p:cBhvr>
                                        <p:cTn id="7" dur="1000" fill="hold"/>
                                        <p:tgtEl>
                                          <p:spTgt spid="289"/>
                                        </p:tgtEl>
                                        <p:attrNameLst>
                                          <p:attrName>ppt_w</p:attrName>
                                        </p:attrNameLst>
                                      </p:cBhvr>
                                      <p:tavLst>
                                        <p:tav tm="0">
                                          <p:val>
                                            <p:fltVal val="0"/>
                                          </p:val>
                                        </p:tav>
                                        <p:tav tm="100000">
                                          <p:val>
                                            <p:strVal val="#ppt_w"/>
                                          </p:val>
                                        </p:tav>
                                      </p:tavLst>
                                    </p:anim>
                                    <p:anim calcmode="lin" valueType="num">
                                      <p:cBhvr>
                                        <p:cTn id="8" dur="1000" fill="hold"/>
                                        <p:tgtEl>
                                          <p:spTgt spid="289"/>
                                        </p:tgtEl>
                                        <p:attrNameLst>
                                          <p:attrName>ppt_h</p:attrName>
                                        </p:attrNameLst>
                                      </p:cBhvr>
                                      <p:tavLst>
                                        <p:tav tm="0">
                                          <p:val>
                                            <p:fltVal val="0"/>
                                          </p:val>
                                        </p:tav>
                                        <p:tav tm="100000">
                                          <p:val>
                                            <p:strVal val="#ppt_h"/>
                                          </p:val>
                                        </p:tav>
                                      </p:tavLst>
                                    </p:anim>
                                    <p:anim calcmode="lin" valueType="num">
                                      <p:cBhvr>
                                        <p:cTn id="9" dur="1000" fill="hold"/>
                                        <p:tgtEl>
                                          <p:spTgt spid="2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1"/>
    </p:bld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Quel registre cherche à susciter chez le lecteur des sentiments de pitié, de compassion ?"/>
          <p:cNvSpPr txBox="1"/>
          <p:nvPr>
            <p:ph type="title"/>
          </p:nvPr>
        </p:nvSpPr>
        <p:spPr>
          <a:xfrm>
            <a:off x="999075" y="2786393"/>
            <a:ext cx="22845757" cy="5341008"/>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Quel registre cherche à susciter chez le lecteur des sentiments de pitié, de compassion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91"/>
                                        </p:tgtEl>
                                        <p:attrNameLst>
                                          <p:attrName>style.visibility</p:attrName>
                                        </p:attrNameLst>
                                      </p:cBhvr>
                                      <p:to>
                                        <p:strVal val="visible"/>
                                      </p:to>
                                    </p:set>
                                    <p:anim calcmode="lin" valueType="num">
                                      <p:cBhvr>
                                        <p:cTn id="7" dur="2500" fill="hold"/>
                                        <p:tgtEl>
                                          <p:spTgt spid="291"/>
                                        </p:tgtEl>
                                        <p:attrNameLst>
                                          <p:attrName>ppt_w</p:attrName>
                                        </p:attrNameLst>
                                      </p:cBhvr>
                                      <p:tavLst>
                                        <p:tav tm="0">
                                          <p:val>
                                            <p:fltVal val="0"/>
                                          </p:val>
                                        </p:tav>
                                        <p:tav tm="100000">
                                          <p:val>
                                            <p:strVal val="#ppt_w"/>
                                          </p:val>
                                        </p:tav>
                                      </p:tavLst>
                                    </p:anim>
                                    <p:anim calcmode="lin" valueType="num">
                                      <p:cBhvr>
                                        <p:cTn id="8" dur="2500" fill="hold"/>
                                        <p:tgtEl>
                                          <p:spTgt spid="2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1" grpId="1"/>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Le registre pathét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pathétique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93"/>
                                        </p:tgtEl>
                                        <p:attrNameLst>
                                          <p:attrName>style.visibility</p:attrName>
                                        </p:attrNameLst>
                                      </p:cBhvr>
                                      <p:to>
                                        <p:strVal val="visible"/>
                                      </p:to>
                                    </p:set>
                                    <p:anim calcmode="lin" valueType="num">
                                      <p:cBhvr>
                                        <p:cTn id="7" dur="1000" fill="hold"/>
                                        <p:tgtEl>
                                          <p:spTgt spid="293"/>
                                        </p:tgtEl>
                                        <p:attrNameLst>
                                          <p:attrName>ppt_w</p:attrName>
                                        </p:attrNameLst>
                                      </p:cBhvr>
                                      <p:tavLst>
                                        <p:tav tm="0">
                                          <p:val>
                                            <p:fltVal val="0"/>
                                          </p:val>
                                        </p:tav>
                                        <p:tav tm="100000">
                                          <p:val>
                                            <p:strVal val="#ppt_w"/>
                                          </p:val>
                                        </p:tav>
                                      </p:tavLst>
                                    </p:anim>
                                    <p:anim calcmode="lin" valueType="num">
                                      <p:cBhvr>
                                        <p:cTn id="8" dur="1000" fill="hold"/>
                                        <p:tgtEl>
                                          <p:spTgt spid="293"/>
                                        </p:tgtEl>
                                        <p:attrNameLst>
                                          <p:attrName>ppt_h</p:attrName>
                                        </p:attrNameLst>
                                      </p:cBhvr>
                                      <p:tavLst>
                                        <p:tav tm="0">
                                          <p:val>
                                            <p:fltVal val="0"/>
                                          </p:val>
                                        </p:tav>
                                        <p:tav tm="100000">
                                          <p:val>
                                            <p:strVal val="#ppt_h"/>
                                          </p:val>
                                        </p:tav>
                                      </p:tavLst>
                                    </p:anim>
                                    <p:anim calcmode="lin" valueType="num">
                                      <p:cBhvr>
                                        <p:cTn id="9" dur="1000" fill="hold"/>
                                        <p:tgtEl>
                                          <p:spTgt spid="29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3" grpId="1"/>
    </p:bldLst>
  </p:timing>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Quel registre présente des personnages qui, tourmentés par de fortes passions ou par un dilemme, ne peuvent éviter un dénouement malheureux."/>
          <p:cNvSpPr txBox="1"/>
          <p:nvPr>
            <p:ph type="title"/>
          </p:nvPr>
        </p:nvSpPr>
        <p:spPr>
          <a:xfrm>
            <a:off x="970331" y="1737232"/>
            <a:ext cx="22845756" cy="8143562"/>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defTabSz="808990">
              <a:spcBef>
                <a:spcPts val="5100"/>
              </a:spcBef>
              <a:defRPr sz="10878">
                <a:solidFill>
                  <a:srgbClr val="982ABC"/>
                </a:solidFill>
                <a:latin typeface="Arial"/>
                <a:ea typeface="Arial"/>
                <a:cs typeface="Arial"/>
                <a:sym typeface="Arial"/>
              </a:defRPr>
            </a:lvl1pPr>
          </a:lstStyle>
          <a:p>
            <a:pPr/>
            <a:r>
              <a:t>Quel registre présente des personnages qui, tourmentés par de fortes passions ou par un dilemme, ne peuvent éviter un dénouement malheureux.</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95"/>
                                        </p:tgtEl>
                                        <p:attrNameLst>
                                          <p:attrName>style.visibility</p:attrName>
                                        </p:attrNameLst>
                                      </p:cBhvr>
                                      <p:to>
                                        <p:strVal val="visible"/>
                                      </p:to>
                                    </p:set>
                                    <p:anim calcmode="lin" valueType="num">
                                      <p:cBhvr>
                                        <p:cTn id="7" dur="2500" fill="hold"/>
                                        <p:tgtEl>
                                          <p:spTgt spid="295"/>
                                        </p:tgtEl>
                                        <p:attrNameLst>
                                          <p:attrName>ppt_w</p:attrName>
                                        </p:attrNameLst>
                                      </p:cBhvr>
                                      <p:tavLst>
                                        <p:tav tm="0">
                                          <p:val>
                                            <p:fltVal val="0"/>
                                          </p:val>
                                        </p:tav>
                                        <p:tav tm="100000">
                                          <p:val>
                                            <p:strVal val="#ppt_w"/>
                                          </p:val>
                                        </p:tav>
                                      </p:tavLst>
                                    </p:anim>
                                    <p:anim calcmode="lin" valueType="num">
                                      <p:cBhvr>
                                        <p:cTn id="8" dur="2500" fill="hold"/>
                                        <p:tgtEl>
                                          <p:spTgt spid="2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1"/>
    </p:bld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Le registre trag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tragique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97"/>
                                        </p:tgtEl>
                                        <p:attrNameLst>
                                          <p:attrName>style.visibility</p:attrName>
                                        </p:attrNameLst>
                                      </p:cBhvr>
                                      <p:to>
                                        <p:strVal val="visible"/>
                                      </p:to>
                                    </p:set>
                                    <p:anim calcmode="lin" valueType="num">
                                      <p:cBhvr>
                                        <p:cTn id="7" dur="1000" fill="hold"/>
                                        <p:tgtEl>
                                          <p:spTgt spid="297"/>
                                        </p:tgtEl>
                                        <p:attrNameLst>
                                          <p:attrName>ppt_w</p:attrName>
                                        </p:attrNameLst>
                                      </p:cBhvr>
                                      <p:tavLst>
                                        <p:tav tm="0">
                                          <p:val>
                                            <p:fltVal val="0"/>
                                          </p:val>
                                        </p:tav>
                                        <p:tav tm="100000">
                                          <p:val>
                                            <p:strVal val="#ppt_w"/>
                                          </p:val>
                                        </p:tav>
                                      </p:tavLst>
                                    </p:anim>
                                    <p:anim calcmode="lin" valueType="num">
                                      <p:cBhvr>
                                        <p:cTn id="8" dur="1000" fill="hold"/>
                                        <p:tgtEl>
                                          <p:spTgt spid="297"/>
                                        </p:tgtEl>
                                        <p:attrNameLst>
                                          <p:attrName>ppt_h</p:attrName>
                                        </p:attrNameLst>
                                      </p:cBhvr>
                                      <p:tavLst>
                                        <p:tav tm="0">
                                          <p:val>
                                            <p:fltVal val="0"/>
                                          </p:val>
                                        </p:tav>
                                        <p:tav tm="100000">
                                          <p:val>
                                            <p:strVal val="#ppt_h"/>
                                          </p:val>
                                        </p:tav>
                                      </p:tavLst>
                                    </p:anim>
                                    <p:anim calcmode="lin" valueType="num">
                                      <p:cBhvr>
                                        <p:cTn id="9" dur="1000" fill="hold"/>
                                        <p:tgtEl>
                                          <p:spTgt spid="2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7" grpId="1"/>
    </p:bldLst>
  </p:timing>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Quel registre a but de créer un effet de réel?"/>
          <p:cNvSpPr txBox="1"/>
          <p:nvPr>
            <p:ph type="title"/>
          </p:nvPr>
        </p:nvSpPr>
        <p:spPr>
          <a:xfrm>
            <a:off x="769122" y="3433136"/>
            <a:ext cx="22845756" cy="4981707"/>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Quel registre a but de créer un effet de réel?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99"/>
                                        </p:tgtEl>
                                        <p:attrNameLst>
                                          <p:attrName>style.visibility</p:attrName>
                                        </p:attrNameLst>
                                      </p:cBhvr>
                                      <p:to>
                                        <p:strVal val="visible"/>
                                      </p:to>
                                    </p:set>
                                    <p:anim calcmode="lin" valueType="num">
                                      <p:cBhvr>
                                        <p:cTn id="7" dur="2500" fill="hold"/>
                                        <p:tgtEl>
                                          <p:spTgt spid="299"/>
                                        </p:tgtEl>
                                        <p:attrNameLst>
                                          <p:attrName>ppt_w</p:attrName>
                                        </p:attrNameLst>
                                      </p:cBhvr>
                                      <p:tavLst>
                                        <p:tav tm="0">
                                          <p:val>
                                            <p:fltVal val="0"/>
                                          </p:val>
                                        </p:tav>
                                        <p:tav tm="100000">
                                          <p:val>
                                            <p:strVal val="#ppt_w"/>
                                          </p:val>
                                        </p:tav>
                                      </p:tavLst>
                                    </p:anim>
                                    <p:anim calcmode="lin" valueType="num">
                                      <p:cBhvr>
                                        <p:cTn id="8" dur="2500" fill="hold"/>
                                        <p:tgtEl>
                                          <p:spTgt spid="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Procédés et caractéristiques :…"/>
          <p:cNvSpPr txBox="1"/>
          <p:nvPr/>
        </p:nvSpPr>
        <p:spPr>
          <a:xfrm>
            <a:off x="642550" y="4597727"/>
            <a:ext cx="22419810" cy="650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7000">
                <a:solidFill>
                  <a:srgbClr val="567FA2"/>
                </a:solidFill>
                <a:latin typeface="Helvetica"/>
                <a:ea typeface="Helvetica"/>
                <a:cs typeface="Helvetica"/>
                <a:sym typeface="Helvetica"/>
              </a:defRPr>
            </a:pPr>
            <a:r>
              <a:t>Procédés et caractéristiques :</a:t>
            </a:r>
          </a:p>
          <a:p>
            <a:pPr marL="1528762" indent="-1389062" algn="just" defTabSz="457200">
              <a:buClr>
                <a:srgbClr val="061B6A"/>
              </a:buClr>
              <a:buSzPct val="100000"/>
              <a:buFont typeface="TimesNewRomanPSMT"/>
              <a:buChar char="•"/>
              <a:defRPr b="1" sz="7000">
                <a:solidFill>
                  <a:srgbClr val="0A2BAA"/>
                </a:solidFill>
                <a:latin typeface="Helvetica"/>
                <a:ea typeface="Helvetica"/>
                <a:cs typeface="Helvetica"/>
                <a:sym typeface="Helvetica"/>
              </a:defRPr>
            </a:pPr>
            <a:r>
              <a:t>Niveau de langue</a:t>
            </a:r>
            <a:r>
              <a:rPr>
                <a:solidFill>
                  <a:srgbClr val="061B6A"/>
                </a:solidFill>
              </a:rPr>
              <a:t> soutenu</a:t>
            </a:r>
            <a:endParaRPr>
              <a:solidFill>
                <a:srgbClr val="061B6A"/>
              </a:solidFill>
            </a:endParaRPr>
          </a:p>
          <a:p>
            <a:pPr marL="1528762" indent="-1389062" algn="just" defTabSz="457200">
              <a:buClr>
                <a:srgbClr val="061B6A"/>
              </a:buClr>
              <a:buSzPct val="100000"/>
              <a:buFont typeface="TimesNewRomanPSMT"/>
              <a:buChar char="•"/>
              <a:defRPr b="1" sz="7000">
                <a:solidFill>
                  <a:srgbClr val="061B6A"/>
                </a:solidFill>
                <a:latin typeface="Helvetica"/>
                <a:ea typeface="Helvetica"/>
                <a:cs typeface="Helvetica"/>
                <a:sym typeface="Helvetica"/>
              </a:defRPr>
            </a:pPr>
            <a:r>
              <a:t>Interrogations et exclamations, ponctuation affective</a:t>
            </a:r>
          </a:p>
          <a:p>
            <a:pPr marL="1528762" indent="-1389062" algn="just" defTabSz="457200">
              <a:buClr>
                <a:srgbClr val="061B6A"/>
              </a:buClr>
              <a:buSzPct val="100000"/>
              <a:buFont typeface="TimesNewRomanPSMT"/>
              <a:buChar char="•"/>
              <a:defRPr b="1" sz="7000">
                <a:solidFill>
                  <a:srgbClr val="061B6A"/>
                </a:solidFill>
                <a:latin typeface="Helvetica"/>
                <a:ea typeface="Helvetica"/>
                <a:cs typeface="Helvetica"/>
                <a:sym typeface="Helvetica"/>
              </a:defRPr>
            </a:pPr>
            <a:r>
              <a:t>Champ lexical du destin, de l’impuissance, de la souffrance, de la faute, de la mort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69"/>
                                        </p:tgtEl>
                                        <p:attrNameLst>
                                          <p:attrName>style.visibility</p:attrName>
                                        </p:attrNameLst>
                                      </p:cBhvr>
                                      <p:to>
                                        <p:strVal val="visible"/>
                                      </p:to>
                                    </p:set>
                                    <p:anim calcmode="lin" valueType="num">
                                      <p:cBhvr>
                                        <p:cTn id="7" dur="1000" fill="hold"/>
                                        <p:tgtEl>
                                          <p:spTgt spid="169"/>
                                        </p:tgtEl>
                                        <p:attrNameLst>
                                          <p:attrName>ppt_w</p:attrName>
                                        </p:attrNameLst>
                                      </p:cBhvr>
                                      <p:tavLst>
                                        <p:tav tm="0">
                                          <p:val>
                                            <p:fltVal val="0"/>
                                          </p:val>
                                        </p:tav>
                                        <p:tav tm="100000">
                                          <p:val>
                                            <p:strVal val="#ppt_w"/>
                                          </p:val>
                                        </p:tav>
                                      </p:tavLst>
                                    </p:anim>
                                    <p:anim calcmode="lin" valueType="num">
                                      <p:cBhvr>
                                        <p:cTn id="8" dur="1000" fill="hold"/>
                                        <p:tgtEl>
                                          <p:spTgt spid="169"/>
                                        </p:tgtEl>
                                        <p:attrNameLst>
                                          <p:attrName>ppt_h</p:attrName>
                                        </p:attrNameLst>
                                      </p:cBhvr>
                                      <p:tavLst>
                                        <p:tav tm="0">
                                          <p:val>
                                            <p:fltVal val="0"/>
                                          </p:val>
                                        </p:tav>
                                        <p:tav tm="100000">
                                          <p:val>
                                            <p:strVal val="#ppt_h"/>
                                          </p:val>
                                        </p:tav>
                                      </p:tavLst>
                                    </p:anim>
                                    <p:anim calcmode="lin" valueType="num">
                                      <p:cBhvr>
                                        <p:cTn id="9" dur="1000" fill="hold"/>
                                        <p:tgtEl>
                                          <p:spTgt spid="1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Lst>
  </p:timing>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Le registre réalist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réaliste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01"/>
                                        </p:tgtEl>
                                        <p:attrNameLst>
                                          <p:attrName>style.visibility</p:attrName>
                                        </p:attrNameLst>
                                      </p:cBhvr>
                                      <p:to>
                                        <p:strVal val="visible"/>
                                      </p:to>
                                    </p:set>
                                    <p:anim calcmode="lin" valueType="num">
                                      <p:cBhvr>
                                        <p:cTn id="7" dur="1000" fill="hold"/>
                                        <p:tgtEl>
                                          <p:spTgt spid="301"/>
                                        </p:tgtEl>
                                        <p:attrNameLst>
                                          <p:attrName>ppt_w</p:attrName>
                                        </p:attrNameLst>
                                      </p:cBhvr>
                                      <p:tavLst>
                                        <p:tav tm="0">
                                          <p:val>
                                            <p:fltVal val="0"/>
                                          </p:val>
                                        </p:tav>
                                        <p:tav tm="100000">
                                          <p:val>
                                            <p:strVal val="#ppt_w"/>
                                          </p:val>
                                        </p:tav>
                                      </p:tavLst>
                                    </p:anim>
                                    <p:anim calcmode="lin" valueType="num">
                                      <p:cBhvr>
                                        <p:cTn id="8" dur="1000" fill="hold"/>
                                        <p:tgtEl>
                                          <p:spTgt spid="301"/>
                                        </p:tgtEl>
                                        <p:attrNameLst>
                                          <p:attrName>ppt_h</p:attrName>
                                        </p:attrNameLst>
                                      </p:cBhvr>
                                      <p:tavLst>
                                        <p:tav tm="0">
                                          <p:val>
                                            <p:fltVal val="0"/>
                                          </p:val>
                                        </p:tav>
                                        <p:tav tm="100000">
                                          <p:val>
                                            <p:strVal val="#ppt_h"/>
                                          </p:val>
                                        </p:tav>
                                      </p:tavLst>
                                    </p:anim>
                                    <p:anim calcmode="lin" valueType="num">
                                      <p:cBhvr>
                                        <p:cTn id="9" dur="1000" fill="hold"/>
                                        <p:tgtEl>
                                          <p:spTgt spid="3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
    </p:bldLst>
  </p:timing>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Dans quel registre l’action se déroule-t-elle dans un monde imaginaire, dans lequel des faits que nous considérerions, nous, dans notre monde, comme extraordinaires, se déroulent normalement?…"/>
          <p:cNvSpPr txBox="1"/>
          <p:nvPr>
            <p:ph type="title"/>
          </p:nvPr>
        </p:nvSpPr>
        <p:spPr>
          <a:xfrm>
            <a:off x="769122" y="3433136"/>
            <a:ext cx="22845756" cy="4981707"/>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p>
            <a:pPr algn="l" defTabSz="561340">
              <a:spcBef>
                <a:spcPts val="3600"/>
              </a:spcBef>
              <a:defRPr sz="7548">
                <a:solidFill>
                  <a:srgbClr val="982ABC"/>
                </a:solidFill>
                <a:latin typeface="Arial"/>
                <a:ea typeface="Arial"/>
                <a:cs typeface="Arial"/>
                <a:sym typeface="Arial"/>
              </a:defRPr>
            </a:pPr>
            <a:r>
              <a:t>Dans quel registre l’action se déroule-t-elle dans un monde imaginaire, dans lequel des faits que nous considérerions, nous, dans notre monde, comme extraordinaires, se déroulent normalement?</a:t>
            </a:r>
          </a:p>
          <a:p>
            <a:pPr algn="l" defTabSz="310895">
              <a:defRPr sz="1088">
                <a:solidFill>
                  <a:srgbClr val="212529"/>
                </a:solidFill>
                <a:latin typeface="Helvetica"/>
                <a:ea typeface="Helvetica"/>
                <a:cs typeface="Helvetica"/>
                <a:sym typeface="Helvetica"/>
              </a:defRPr>
            </a:pPr>
          </a:p>
          <a:p>
            <a:pPr algn="l" defTabSz="310895">
              <a:defRPr sz="1088" u="sng">
                <a:solidFill>
                  <a:srgbClr val="0D6EFD"/>
                </a:solidFill>
                <a:uFill>
                  <a:solidFill>
                    <a:srgbClr val="0D6EFD"/>
                  </a:solidFill>
                </a:uFill>
                <a:latin typeface="Helvetica"/>
                <a:ea typeface="Helvetica"/>
                <a:cs typeface="Helvetica"/>
                <a:sym typeface="Helvetica"/>
              </a:defRPr>
            </a:pPr>
            <a:r>
              <a:rPr>
                <a:hlinkClick r:id="rId2" invalidUrl="" action="" tgtFrame="" tooltip="" history="1" highlightClick="0" endSnd="0"/>
              </a:rPr>
              <a:t>En savoir plus sur : https://www.laculturegenerale.com/registres-litteraires-liste-exemples-procedes/#Le_registre%20merveilleux%20:%20d%C3%A9finition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03"/>
                                        </p:tgtEl>
                                        <p:attrNameLst>
                                          <p:attrName>style.visibility</p:attrName>
                                        </p:attrNameLst>
                                      </p:cBhvr>
                                      <p:to>
                                        <p:strVal val="visible"/>
                                      </p:to>
                                    </p:set>
                                    <p:anim calcmode="lin" valueType="num">
                                      <p:cBhvr>
                                        <p:cTn id="7" dur="2500" fill="hold"/>
                                        <p:tgtEl>
                                          <p:spTgt spid="303"/>
                                        </p:tgtEl>
                                        <p:attrNameLst>
                                          <p:attrName>ppt_w</p:attrName>
                                        </p:attrNameLst>
                                      </p:cBhvr>
                                      <p:tavLst>
                                        <p:tav tm="0">
                                          <p:val>
                                            <p:fltVal val="0"/>
                                          </p:val>
                                        </p:tav>
                                        <p:tav tm="100000">
                                          <p:val>
                                            <p:strVal val="#ppt_w"/>
                                          </p:val>
                                        </p:tav>
                                      </p:tavLst>
                                    </p:anim>
                                    <p:anim calcmode="lin" valueType="num">
                                      <p:cBhvr>
                                        <p:cTn id="8" dur="2500" fill="hold"/>
                                        <p:tgtEl>
                                          <p:spTgt spid="3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1"/>
    </p:bldLst>
  </p:timing>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Le registre merveilleux"/>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merveilleux</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05"/>
                                        </p:tgtEl>
                                        <p:attrNameLst>
                                          <p:attrName>style.visibility</p:attrName>
                                        </p:attrNameLst>
                                      </p:cBhvr>
                                      <p:to>
                                        <p:strVal val="visible"/>
                                      </p:to>
                                    </p:set>
                                    <p:anim calcmode="lin" valueType="num">
                                      <p:cBhvr>
                                        <p:cTn id="7" dur="1000" fill="hold"/>
                                        <p:tgtEl>
                                          <p:spTgt spid="305"/>
                                        </p:tgtEl>
                                        <p:attrNameLst>
                                          <p:attrName>ppt_w</p:attrName>
                                        </p:attrNameLst>
                                      </p:cBhvr>
                                      <p:tavLst>
                                        <p:tav tm="0">
                                          <p:val>
                                            <p:fltVal val="0"/>
                                          </p:val>
                                        </p:tav>
                                        <p:tav tm="100000">
                                          <p:val>
                                            <p:strVal val="#ppt_w"/>
                                          </p:val>
                                        </p:tav>
                                      </p:tavLst>
                                    </p:anim>
                                    <p:anim calcmode="lin" valueType="num">
                                      <p:cBhvr>
                                        <p:cTn id="8" dur="1000" fill="hold"/>
                                        <p:tgtEl>
                                          <p:spTgt spid="305"/>
                                        </p:tgtEl>
                                        <p:attrNameLst>
                                          <p:attrName>ppt_h</p:attrName>
                                        </p:attrNameLst>
                                      </p:cBhvr>
                                      <p:tavLst>
                                        <p:tav tm="0">
                                          <p:val>
                                            <p:fltVal val="0"/>
                                          </p:val>
                                        </p:tav>
                                        <p:tav tm="100000">
                                          <p:val>
                                            <p:strVal val="#ppt_h"/>
                                          </p:val>
                                        </p:tav>
                                      </p:tavLst>
                                    </p:anim>
                                    <p:anim calcmode="lin" valueType="num">
                                      <p:cBhvr>
                                        <p:cTn id="9" dur="1000" fill="hold"/>
                                        <p:tgtEl>
                                          <p:spTgt spid="3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1"/>
    </p:bld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7" name="IMG_0232.jpeg" descr="IMG_0232.jpeg"/>
          <p:cNvPicPr>
            <a:picLocks noChangeAspect="0"/>
          </p:cNvPicPr>
          <p:nvPr>
            <p:ph type="pic" idx="21"/>
          </p:nvPr>
        </p:nvPicPr>
        <p:blipFill>
          <a:blip r:embed="rId2">
            <a:extLst/>
          </a:blip>
          <a:stretch>
            <a:fillRect/>
          </a:stretch>
        </p:blipFill>
        <p:spPr>
          <a:xfrm>
            <a:off x="1315329" y="1485900"/>
            <a:ext cx="10160001" cy="10744200"/>
          </a:xfrm>
          <a:prstGeom prst="rect">
            <a:avLst/>
          </a:prstGeom>
        </p:spPr>
      </p:pic>
      <p:sp>
        <p:nvSpPr>
          <p:cNvPr id="308" name="- les procédés de répétition…"/>
          <p:cNvSpPr txBox="1"/>
          <p:nvPr>
            <p:ph type="title"/>
          </p:nvPr>
        </p:nvSpPr>
        <p:spPr>
          <a:xfrm>
            <a:off x="11945866" y="1076117"/>
            <a:ext cx="12196052" cy="10816767"/>
          </a:xfrm>
          <a:prstGeom prst="rect">
            <a:avLst/>
          </a:prstGeom>
        </p:spPr>
        <p:txBody>
          <a:bodyPr/>
          <a:lstStyle/>
          <a:p>
            <a:pPr algn="l">
              <a:spcBef>
                <a:spcPts val="5300"/>
              </a:spcBef>
              <a:defRPr sz="8600">
                <a:solidFill>
                  <a:srgbClr val="000000"/>
                </a:solidFill>
                <a:latin typeface="Arial"/>
                <a:ea typeface="Arial"/>
                <a:cs typeface="Arial"/>
                <a:sym typeface="Arial"/>
              </a:defRPr>
            </a:pPr>
            <a:r>
              <a:t>- les procédés de répétition</a:t>
            </a:r>
          </a:p>
          <a:p>
            <a:pPr algn="l">
              <a:spcBef>
                <a:spcPts val="5300"/>
              </a:spcBef>
              <a:defRPr sz="8600">
                <a:solidFill>
                  <a:srgbClr val="000000"/>
                </a:solidFill>
                <a:latin typeface="Arial"/>
                <a:ea typeface="Arial"/>
                <a:cs typeface="Arial"/>
                <a:sym typeface="Arial"/>
              </a:defRPr>
            </a:pPr>
            <a:r>
              <a:t>- les effets de contraste et de décalage</a:t>
            </a:r>
          </a:p>
          <a:p>
            <a:pPr algn="l">
              <a:spcBef>
                <a:spcPts val="5300"/>
              </a:spcBef>
              <a:defRPr sz="8600">
                <a:solidFill>
                  <a:srgbClr val="000000"/>
                </a:solidFill>
                <a:latin typeface="Arial"/>
                <a:ea typeface="Arial"/>
                <a:cs typeface="Arial"/>
                <a:sym typeface="Arial"/>
              </a:defRPr>
            </a:pPr>
            <a:r>
              <a:t>- Jeux de mots (jeu sur les niveaux de langage),l'absurde.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ppt_x</p:attrName>
                                        </p:attrNameLst>
                                      </p:cBhvr>
                                      <p:tavLst>
                                        <p:tav tm="0">
                                          <p:val>
                                            <p:strVal val="0-#ppt_w/2"/>
                                          </p:val>
                                        </p:tav>
                                        <p:tav tm="100000">
                                          <p:val>
                                            <p:strVal val="#ppt_x"/>
                                          </p:val>
                                        </p:tav>
                                      </p:tavLst>
                                    </p:anim>
                                    <p:anim calcmode="lin" valueType="num">
                                      <p:cBhvr>
                                        <p:cTn id="8" dur="1000" fill="hold"/>
                                        <p:tgtEl>
                                          <p:spTgt spid="3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08"/>
                                        </p:tgtEl>
                                        <p:attrNameLst>
                                          <p:attrName>style.visibility</p:attrName>
                                        </p:attrNameLst>
                                      </p:cBhvr>
                                      <p:to>
                                        <p:strVal val="visible"/>
                                      </p:to>
                                    </p:set>
                                    <p:anim calcmode="lin" valueType="num">
                                      <p:cBhvr>
                                        <p:cTn id="13" dur="2500" fill="hold"/>
                                        <p:tgtEl>
                                          <p:spTgt spid="308"/>
                                        </p:tgtEl>
                                        <p:attrNameLst>
                                          <p:attrName>ppt_w</p:attrName>
                                        </p:attrNameLst>
                                      </p:cBhvr>
                                      <p:tavLst>
                                        <p:tav tm="0">
                                          <p:val>
                                            <p:fltVal val="0"/>
                                          </p:val>
                                        </p:tav>
                                        <p:tav tm="100000">
                                          <p:val>
                                            <p:strVal val="#ppt_w"/>
                                          </p:val>
                                        </p:tav>
                                      </p:tavLst>
                                    </p:anim>
                                    <p:anim calcmode="lin" valueType="num">
                                      <p:cBhvr>
                                        <p:cTn id="14" dur="2500" fill="hold"/>
                                        <p:tgtEl>
                                          <p:spTgt spid="3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7" grpId="1"/>
      <p:bldP build="whole" bldLvl="1" animBg="1" rev="0" advAuto="0" spid="308" grpId="2"/>
    </p:bldLst>
  </p:timing>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10"/>
                                        </p:tgtEl>
                                        <p:attrNameLst>
                                          <p:attrName>style.visibility</p:attrName>
                                        </p:attrNameLst>
                                      </p:cBhvr>
                                      <p:to>
                                        <p:strVal val="visible"/>
                                      </p:to>
                                    </p:set>
                                    <p:anim calcmode="lin" valueType="num">
                                      <p:cBhvr>
                                        <p:cTn id="7" dur="1000" fill="hold"/>
                                        <p:tgtEl>
                                          <p:spTgt spid="310"/>
                                        </p:tgtEl>
                                        <p:attrNameLst>
                                          <p:attrName>ppt_w</p:attrName>
                                        </p:attrNameLst>
                                      </p:cBhvr>
                                      <p:tavLst>
                                        <p:tav tm="0">
                                          <p:val>
                                            <p:fltVal val="0"/>
                                          </p:val>
                                        </p:tav>
                                        <p:tav tm="100000">
                                          <p:val>
                                            <p:strVal val="#ppt_w"/>
                                          </p:val>
                                        </p:tav>
                                      </p:tavLst>
                                    </p:anim>
                                    <p:anim calcmode="lin" valueType="num">
                                      <p:cBhvr>
                                        <p:cTn id="8" dur="1000" fill="hold"/>
                                        <p:tgtEl>
                                          <p:spTgt spid="310"/>
                                        </p:tgtEl>
                                        <p:attrNameLst>
                                          <p:attrName>ppt_h</p:attrName>
                                        </p:attrNameLst>
                                      </p:cBhvr>
                                      <p:tavLst>
                                        <p:tav tm="0">
                                          <p:val>
                                            <p:fltVal val="0"/>
                                          </p:val>
                                        </p:tav>
                                        <p:tav tm="100000">
                                          <p:val>
                                            <p:strVal val="#ppt_h"/>
                                          </p:val>
                                        </p:tav>
                                      </p:tavLst>
                                    </p:anim>
                                    <p:anim calcmode="lin" valueType="num">
                                      <p:cBhvr>
                                        <p:cTn id="9" dur="1000" fill="hold"/>
                                        <p:tgtEl>
                                          <p:spTgt spid="3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1"/>
    </p:bldLst>
  </p:timing>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2" name="IMG_0232.jpeg" descr="IMG_0232.jpeg"/>
          <p:cNvPicPr>
            <a:picLocks noChangeAspect="0"/>
          </p:cNvPicPr>
          <p:nvPr>
            <p:ph type="pic" idx="21"/>
          </p:nvPr>
        </p:nvPicPr>
        <p:blipFill>
          <a:blip r:embed="rId2">
            <a:extLst/>
          </a:blip>
          <a:stretch>
            <a:fillRect/>
          </a:stretch>
        </p:blipFill>
        <p:spPr>
          <a:xfrm>
            <a:off x="1315329" y="1485900"/>
            <a:ext cx="10160001" cy="10744200"/>
          </a:xfrm>
          <a:prstGeom prst="rect">
            <a:avLst/>
          </a:prstGeom>
        </p:spPr>
      </p:pic>
      <p:sp>
        <p:nvSpPr>
          <p:cNvPr id="313" name="- vocabulaire soutenu…"/>
          <p:cNvSpPr txBox="1"/>
          <p:nvPr>
            <p:ph type="title"/>
          </p:nvPr>
        </p:nvSpPr>
        <p:spPr>
          <a:xfrm>
            <a:off x="11945866" y="1076117"/>
            <a:ext cx="12196052" cy="10816767"/>
          </a:xfrm>
          <a:prstGeom prst="rect">
            <a:avLst/>
          </a:prstGeom>
        </p:spPr>
        <p:txBody>
          <a:bodyPr/>
          <a:lstStyle/>
          <a:p>
            <a:pPr algn="l" defTabSz="701675">
              <a:spcBef>
                <a:spcPts val="4500"/>
              </a:spcBef>
              <a:defRPr sz="7310">
                <a:solidFill>
                  <a:srgbClr val="000000"/>
                </a:solidFill>
                <a:latin typeface="Arial"/>
                <a:ea typeface="Arial"/>
                <a:cs typeface="Arial"/>
                <a:sym typeface="Arial"/>
              </a:defRPr>
            </a:pPr>
            <a:r>
              <a:t>- vocabulaire soutenu</a:t>
            </a:r>
          </a:p>
          <a:p>
            <a:pPr algn="l" defTabSz="701675">
              <a:spcBef>
                <a:spcPts val="4500"/>
              </a:spcBef>
              <a:defRPr sz="7310">
                <a:solidFill>
                  <a:srgbClr val="000000"/>
                </a:solidFill>
                <a:latin typeface="Arial"/>
                <a:ea typeface="Arial"/>
                <a:cs typeface="Arial"/>
                <a:sym typeface="Arial"/>
              </a:defRPr>
            </a:pPr>
            <a:r>
              <a:t>- interrogatives et exclamatives exprimant la détresse du héros face au destin implacable</a:t>
            </a:r>
          </a:p>
          <a:p>
            <a:pPr algn="l" defTabSz="701675">
              <a:spcBef>
                <a:spcPts val="4500"/>
              </a:spcBef>
              <a:defRPr sz="7310">
                <a:solidFill>
                  <a:srgbClr val="000000"/>
                </a:solidFill>
                <a:latin typeface="Arial"/>
                <a:ea typeface="Arial"/>
                <a:cs typeface="Arial"/>
                <a:sym typeface="Arial"/>
              </a:defRPr>
            </a:pPr>
            <a:r>
              <a:t>- champs lexicaux de la fatalité et de la liberté, de la faute, de la séparation, de l'amour et de la mort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12"/>
                                        </p:tgtEl>
                                        <p:attrNameLst>
                                          <p:attrName>style.visibility</p:attrName>
                                        </p:attrNameLst>
                                      </p:cBhvr>
                                      <p:to>
                                        <p:strVal val="visible"/>
                                      </p:to>
                                    </p:set>
                                    <p:anim calcmode="lin" valueType="num">
                                      <p:cBhvr>
                                        <p:cTn id="7" dur="1000" fill="hold"/>
                                        <p:tgtEl>
                                          <p:spTgt spid="312"/>
                                        </p:tgtEl>
                                        <p:attrNameLst>
                                          <p:attrName>ppt_x</p:attrName>
                                        </p:attrNameLst>
                                      </p:cBhvr>
                                      <p:tavLst>
                                        <p:tav tm="0">
                                          <p:val>
                                            <p:strVal val="0-#ppt_w/2"/>
                                          </p:val>
                                        </p:tav>
                                        <p:tav tm="100000">
                                          <p:val>
                                            <p:strVal val="#ppt_x"/>
                                          </p:val>
                                        </p:tav>
                                      </p:tavLst>
                                    </p:anim>
                                    <p:anim calcmode="lin" valueType="num">
                                      <p:cBhvr>
                                        <p:cTn id="8" dur="1000" fill="hold"/>
                                        <p:tgtEl>
                                          <p:spTgt spid="3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13"/>
                                        </p:tgtEl>
                                        <p:attrNameLst>
                                          <p:attrName>style.visibility</p:attrName>
                                        </p:attrNameLst>
                                      </p:cBhvr>
                                      <p:to>
                                        <p:strVal val="visible"/>
                                      </p:to>
                                    </p:set>
                                    <p:anim calcmode="lin" valueType="num">
                                      <p:cBhvr>
                                        <p:cTn id="13" dur="2500" fill="hold"/>
                                        <p:tgtEl>
                                          <p:spTgt spid="313"/>
                                        </p:tgtEl>
                                        <p:attrNameLst>
                                          <p:attrName>ppt_w</p:attrName>
                                        </p:attrNameLst>
                                      </p:cBhvr>
                                      <p:tavLst>
                                        <p:tav tm="0">
                                          <p:val>
                                            <p:fltVal val="0"/>
                                          </p:val>
                                        </p:tav>
                                        <p:tav tm="100000">
                                          <p:val>
                                            <p:strVal val="#ppt_w"/>
                                          </p:val>
                                        </p:tav>
                                      </p:tavLst>
                                    </p:anim>
                                    <p:anim calcmode="lin" valueType="num">
                                      <p:cBhvr>
                                        <p:cTn id="14" dur="2500" fill="hold"/>
                                        <p:tgtEl>
                                          <p:spTgt spid="3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2"/>
      <p:bldP build="whole" bldLvl="1" animBg="1" rev="0" advAuto="0" spid="312" grpId="1"/>
    </p:bld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Le registre trag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tragique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15"/>
                                        </p:tgtEl>
                                        <p:attrNameLst>
                                          <p:attrName>style.visibility</p:attrName>
                                        </p:attrNameLst>
                                      </p:cBhvr>
                                      <p:to>
                                        <p:strVal val="visible"/>
                                      </p:to>
                                    </p:set>
                                    <p:anim calcmode="lin" valueType="num">
                                      <p:cBhvr>
                                        <p:cTn id="7" dur="1000" fill="hold"/>
                                        <p:tgtEl>
                                          <p:spTgt spid="315"/>
                                        </p:tgtEl>
                                        <p:attrNameLst>
                                          <p:attrName>ppt_w</p:attrName>
                                        </p:attrNameLst>
                                      </p:cBhvr>
                                      <p:tavLst>
                                        <p:tav tm="0">
                                          <p:val>
                                            <p:fltVal val="0"/>
                                          </p:val>
                                        </p:tav>
                                        <p:tav tm="100000">
                                          <p:val>
                                            <p:strVal val="#ppt_w"/>
                                          </p:val>
                                        </p:tav>
                                      </p:tavLst>
                                    </p:anim>
                                    <p:anim calcmode="lin" valueType="num">
                                      <p:cBhvr>
                                        <p:cTn id="8" dur="1000" fill="hold"/>
                                        <p:tgtEl>
                                          <p:spTgt spid="315"/>
                                        </p:tgtEl>
                                        <p:attrNameLst>
                                          <p:attrName>ppt_h</p:attrName>
                                        </p:attrNameLst>
                                      </p:cBhvr>
                                      <p:tavLst>
                                        <p:tav tm="0">
                                          <p:val>
                                            <p:fltVal val="0"/>
                                          </p:val>
                                        </p:tav>
                                        <p:tav tm="100000">
                                          <p:val>
                                            <p:strVal val="#ppt_h"/>
                                          </p:val>
                                        </p:tav>
                                      </p:tavLst>
                                    </p:anim>
                                    <p:anim calcmode="lin" valueType="num">
                                      <p:cBhvr>
                                        <p:cTn id="9" dur="1000" fill="hold"/>
                                        <p:tgtEl>
                                          <p:spTgt spid="3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1"/>
    </p:bld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7" name="IMG_0232.jpeg" descr="IMG_0232.jpeg"/>
          <p:cNvPicPr>
            <a:picLocks noChangeAspect="0"/>
          </p:cNvPicPr>
          <p:nvPr>
            <p:ph type="pic" idx="21"/>
          </p:nvPr>
        </p:nvPicPr>
        <p:blipFill>
          <a:blip r:embed="rId2">
            <a:extLst/>
          </a:blip>
          <a:stretch>
            <a:fillRect/>
          </a:stretch>
        </p:blipFill>
        <p:spPr>
          <a:xfrm>
            <a:off x="1315329" y="1485900"/>
            <a:ext cx="10160001" cy="10744200"/>
          </a:xfrm>
          <a:prstGeom prst="rect">
            <a:avLst/>
          </a:prstGeom>
        </p:spPr>
      </p:pic>
      <p:sp>
        <p:nvSpPr>
          <p:cNvPr id="318" name="- vocabulaire du sentiment et de la douleur…"/>
          <p:cNvSpPr txBox="1"/>
          <p:nvPr>
            <p:ph type="title"/>
          </p:nvPr>
        </p:nvSpPr>
        <p:spPr>
          <a:xfrm>
            <a:off x="11945866" y="1076117"/>
            <a:ext cx="12196052" cy="10816767"/>
          </a:xfrm>
          <a:prstGeom prst="rect">
            <a:avLst/>
          </a:prstGeom>
        </p:spPr>
        <p:txBody>
          <a:bodyPr/>
          <a:lstStyle/>
          <a:p>
            <a:pPr algn="l" defTabSz="668655">
              <a:spcBef>
                <a:spcPts val="4200"/>
              </a:spcBef>
              <a:defRPr sz="6966">
                <a:solidFill>
                  <a:srgbClr val="000000"/>
                </a:solidFill>
                <a:latin typeface="Arial"/>
                <a:ea typeface="Arial"/>
                <a:cs typeface="Arial"/>
                <a:sym typeface="Arial"/>
              </a:defRPr>
            </a:pPr>
            <a:r>
              <a:t>- vocabulaire du sentiment et de la douleur</a:t>
            </a:r>
          </a:p>
          <a:p>
            <a:pPr algn="l" defTabSz="668655">
              <a:spcBef>
                <a:spcPts val="4200"/>
              </a:spcBef>
              <a:defRPr sz="6966">
                <a:solidFill>
                  <a:srgbClr val="000000"/>
                </a:solidFill>
                <a:latin typeface="Arial"/>
                <a:ea typeface="Arial"/>
                <a:cs typeface="Arial"/>
                <a:sym typeface="Arial"/>
              </a:defRPr>
            </a:pPr>
            <a:r>
              <a:t>- priorité est donnée aux scènes déchirantes (un enfant qu'on sépare de sa mère)</a:t>
            </a:r>
          </a:p>
          <a:p>
            <a:pPr algn="l" defTabSz="668655">
              <a:spcBef>
                <a:spcPts val="4200"/>
              </a:spcBef>
              <a:defRPr sz="6966">
                <a:solidFill>
                  <a:srgbClr val="000000"/>
                </a:solidFill>
                <a:latin typeface="Arial"/>
                <a:ea typeface="Arial"/>
                <a:cs typeface="Arial"/>
                <a:sym typeface="Arial"/>
              </a:defRPr>
            </a:pPr>
            <a:r>
              <a:t>- phrases expressive (exclamatives ect)</a:t>
            </a:r>
          </a:p>
          <a:p>
            <a:pPr algn="l" defTabSz="668655">
              <a:spcBef>
                <a:spcPts val="4200"/>
              </a:spcBef>
              <a:defRPr sz="6966">
                <a:solidFill>
                  <a:srgbClr val="000000"/>
                </a:solidFill>
                <a:latin typeface="Arial"/>
                <a:ea typeface="Arial"/>
                <a:cs typeface="Arial"/>
                <a:sym typeface="Arial"/>
              </a:defRPr>
            </a:pPr>
            <a:r>
              <a:t>- comparaisons et métaphores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17"/>
                                        </p:tgtEl>
                                        <p:attrNameLst>
                                          <p:attrName>style.visibility</p:attrName>
                                        </p:attrNameLst>
                                      </p:cBhvr>
                                      <p:to>
                                        <p:strVal val="visible"/>
                                      </p:to>
                                    </p:set>
                                    <p:anim calcmode="lin" valueType="num">
                                      <p:cBhvr>
                                        <p:cTn id="7" dur="1000" fill="hold"/>
                                        <p:tgtEl>
                                          <p:spTgt spid="317"/>
                                        </p:tgtEl>
                                        <p:attrNameLst>
                                          <p:attrName>ppt_x</p:attrName>
                                        </p:attrNameLst>
                                      </p:cBhvr>
                                      <p:tavLst>
                                        <p:tav tm="0">
                                          <p:val>
                                            <p:strVal val="0-#ppt_w/2"/>
                                          </p:val>
                                        </p:tav>
                                        <p:tav tm="100000">
                                          <p:val>
                                            <p:strVal val="#ppt_x"/>
                                          </p:val>
                                        </p:tav>
                                      </p:tavLst>
                                    </p:anim>
                                    <p:anim calcmode="lin" valueType="num">
                                      <p:cBhvr>
                                        <p:cTn id="8" dur="1000" fill="hold"/>
                                        <p:tgtEl>
                                          <p:spTgt spid="3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18"/>
                                        </p:tgtEl>
                                        <p:attrNameLst>
                                          <p:attrName>style.visibility</p:attrName>
                                        </p:attrNameLst>
                                      </p:cBhvr>
                                      <p:to>
                                        <p:strVal val="visible"/>
                                      </p:to>
                                    </p:set>
                                    <p:anim calcmode="lin" valueType="num">
                                      <p:cBhvr>
                                        <p:cTn id="13" dur="2500" fill="hold"/>
                                        <p:tgtEl>
                                          <p:spTgt spid="318"/>
                                        </p:tgtEl>
                                        <p:attrNameLst>
                                          <p:attrName>ppt_w</p:attrName>
                                        </p:attrNameLst>
                                      </p:cBhvr>
                                      <p:tavLst>
                                        <p:tav tm="0">
                                          <p:val>
                                            <p:fltVal val="0"/>
                                          </p:val>
                                        </p:tav>
                                        <p:tav tm="100000">
                                          <p:val>
                                            <p:strVal val="#ppt_w"/>
                                          </p:val>
                                        </p:tav>
                                      </p:tavLst>
                                    </p:anim>
                                    <p:anim calcmode="lin" valueType="num">
                                      <p:cBhvr>
                                        <p:cTn id="14" dur="2500" fill="hold"/>
                                        <p:tgtEl>
                                          <p:spTgt spid="3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 grpId="1"/>
      <p:bldP build="whole" bldLvl="1" animBg="1" rev="0" advAuto="0" spid="318" grpId="2"/>
    </p:bldLst>
  </p:timing>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Le registre co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comique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20"/>
                                        </p:tgtEl>
                                        <p:attrNameLst>
                                          <p:attrName>style.visibility</p:attrName>
                                        </p:attrNameLst>
                                      </p:cBhvr>
                                      <p:to>
                                        <p:strVal val="visible"/>
                                      </p:to>
                                    </p:set>
                                    <p:anim calcmode="lin" valueType="num">
                                      <p:cBhvr>
                                        <p:cTn id="7" dur="1000" fill="hold"/>
                                        <p:tgtEl>
                                          <p:spTgt spid="320"/>
                                        </p:tgtEl>
                                        <p:attrNameLst>
                                          <p:attrName>ppt_w</p:attrName>
                                        </p:attrNameLst>
                                      </p:cBhvr>
                                      <p:tavLst>
                                        <p:tav tm="0">
                                          <p:val>
                                            <p:fltVal val="0"/>
                                          </p:val>
                                        </p:tav>
                                        <p:tav tm="100000">
                                          <p:val>
                                            <p:strVal val="#ppt_w"/>
                                          </p:val>
                                        </p:tav>
                                      </p:tavLst>
                                    </p:anim>
                                    <p:anim calcmode="lin" valueType="num">
                                      <p:cBhvr>
                                        <p:cTn id="8" dur="1000" fill="hold"/>
                                        <p:tgtEl>
                                          <p:spTgt spid="320"/>
                                        </p:tgtEl>
                                        <p:attrNameLst>
                                          <p:attrName>ppt_h</p:attrName>
                                        </p:attrNameLst>
                                      </p:cBhvr>
                                      <p:tavLst>
                                        <p:tav tm="0">
                                          <p:val>
                                            <p:fltVal val="0"/>
                                          </p:val>
                                        </p:tav>
                                        <p:tav tm="100000">
                                          <p:val>
                                            <p:strVal val="#ppt_h"/>
                                          </p:val>
                                        </p:tav>
                                      </p:tavLst>
                                    </p:anim>
                                    <p:anim calcmode="lin" valueType="num">
                                      <p:cBhvr>
                                        <p:cTn id="9" dur="1000" fill="hold"/>
                                        <p:tgtEl>
                                          <p:spTgt spid="3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0" grpId="1"/>
    </p:bldLst>
  </p:timing>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2" name="IMG_0232.jpeg" descr="IMG_0232.jpeg"/>
          <p:cNvPicPr>
            <a:picLocks noChangeAspect="0"/>
          </p:cNvPicPr>
          <p:nvPr>
            <p:ph type="pic" idx="21"/>
          </p:nvPr>
        </p:nvPicPr>
        <p:blipFill>
          <a:blip r:embed="rId2">
            <a:extLst/>
          </a:blip>
          <a:stretch>
            <a:fillRect/>
          </a:stretch>
        </p:blipFill>
        <p:spPr>
          <a:xfrm>
            <a:off x="1315329" y="1485900"/>
            <a:ext cx="10160001" cy="10744200"/>
          </a:xfrm>
          <a:prstGeom prst="rect">
            <a:avLst/>
          </a:prstGeom>
        </p:spPr>
      </p:pic>
      <p:sp>
        <p:nvSpPr>
          <p:cNvPr id="323" name="- emploi de la première personne…"/>
          <p:cNvSpPr txBox="1"/>
          <p:nvPr>
            <p:ph type="title"/>
          </p:nvPr>
        </p:nvSpPr>
        <p:spPr>
          <a:xfrm>
            <a:off x="11945866" y="1076117"/>
            <a:ext cx="12196052" cy="10816767"/>
          </a:xfrm>
          <a:prstGeom prst="rect">
            <a:avLst/>
          </a:prstGeom>
        </p:spPr>
        <p:txBody>
          <a:bodyPr/>
          <a:lstStyle/>
          <a:p>
            <a:pPr algn="l" defTabSz="775969">
              <a:spcBef>
                <a:spcPts val="4900"/>
              </a:spcBef>
              <a:defRPr sz="8083">
                <a:solidFill>
                  <a:srgbClr val="000000"/>
                </a:solidFill>
                <a:latin typeface="Arial"/>
                <a:ea typeface="Arial"/>
                <a:cs typeface="Arial"/>
                <a:sym typeface="Arial"/>
              </a:defRPr>
            </a:pPr>
            <a:r>
              <a:t>- emploi de la première personne </a:t>
            </a:r>
          </a:p>
          <a:p>
            <a:pPr algn="l" defTabSz="775969">
              <a:spcBef>
                <a:spcPts val="4900"/>
              </a:spcBef>
              <a:defRPr sz="8083">
                <a:solidFill>
                  <a:srgbClr val="000000"/>
                </a:solidFill>
                <a:latin typeface="Arial"/>
                <a:ea typeface="Arial"/>
                <a:cs typeface="Arial"/>
                <a:sym typeface="Arial"/>
              </a:defRPr>
            </a:pPr>
            <a:r>
              <a:t>- vocabulaire du sentiment</a:t>
            </a:r>
          </a:p>
          <a:p>
            <a:pPr algn="l" defTabSz="775969">
              <a:spcBef>
                <a:spcPts val="4900"/>
              </a:spcBef>
              <a:defRPr sz="8083">
                <a:solidFill>
                  <a:srgbClr val="000000"/>
                </a:solidFill>
                <a:latin typeface="Arial"/>
                <a:ea typeface="Arial"/>
                <a:cs typeface="Arial"/>
                <a:sym typeface="Arial"/>
              </a:defRPr>
            </a:pPr>
            <a:r>
              <a:t>- phrases expressives</a:t>
            </a:r>
          </a:p>
          <a:p>
            <a:pPr algn="l" defTabSz="775969">
              <a:spcBef>
                <a:spcPts val="4900"/>
              </a:spcBef>
              <a:defRPr sz="8083">
                <a:solidFill>
                  <a:srgbClr val="000000"/>
                </a:solidFill>
                <a:latin typeface="Arial"/>
                <a:ea typeface="Arial"/>
                <a:cs typeface="Arial"/>
                <a:sym typeface="Arial"/>
              </a:defRPr>
            </a:pPr>
            <a:r>
              <a:t>- figures d'insistance (hyperbole, gradation, anaphore)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22"/>
                                        </p:tgtEl>
                                        <p:attrNameLst>
                                          <p:attrName>style.visibility</p:attrName>
                                        </p:attrNameLst>
                                      </p:cBhvr>
                                      <p:to>
                                        <p:strVal val="visible"/>
                                      </p:to>
                                    </p:set>
                                    <p:anim calcmode="lin" valueType="num">
                                      <p:cBhvr>
                                        <p:cTn id="7" dur="1000" fill="hold"/>
                                        <p:tgtEl>
                                          <p:spTgt spid="322"/>
                                        </p:tgtEl>
                                        <p:attrNameLst>
                                          <p:attrName>ppt_x</p:attrName>
                                        </p:attrNameLst>
                                      </p:cBhvr>
                                      <p:tavLst>
                                        <p:tav tm="0">
                                          <p:val>
                                            <p:strVal val="0-#ppt_w/2"/>
                                          </p:val>
                                        </p:tav>
                                        <p:tav tm="100000">
                                          <p:val>
                                            <p:strVal val="#ppt_x"/>
                                          </p:val>
                                        </p:tav>
                                      </p:tavLst>
                                    </p:anim>
                                    <p:anim calcmode="lin" valueType="num">
                                      <p:cBhvr>
                                        <p:cTn id="8" dur="10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23"/>
                                        </p:tgtEl>
                                        <p:attrNameLst>
                                          <p:attrName>style.visibility</p:attrName>
                                        </p:attrNameLst>
                                      </p:cBhvr>
                                      <p:to>
                                        <p:strVal val="visible"/>
                                      </p:to>
                                    </p:set>
                                    <p:anim calcmode="lin" valueType="num">
                                      <p:cBhvr>
                                        <p:cTn id="13" dur="2500" fill="hold"/>
                                        <p:tgtEl>
                                          <p:spTgt spid="323"/>
                                        </p:tgtEl>
                                        <p:attrNameLst>
                                          <p:attrName>ppt_w</p:attrName>
                                        </p:attrNameLst>
                                      </p:cBhvr>
                                      <p:tavLst>
                                        <p:tav tm="0">
                                          <p:val>
                                            <p:fltVal val="0"/>
                                          </p:val>
                                        </p:tav>
                                        <p:tav tm="100000">
                                          <p:val>
                                            <p:strVal val="#ppt_w"/>
                                          </p:val>
                                        </p:tav>
                                      </p:tavLst>
                                    </p:anim>
                                    <p:anim calcmode="lin" valueType="num">
                                      <p:cBhvr>
                                        <p:cTn id="14" dur="2500" fill="hold"/>
                                        <p:tgtEl>
                                          <p:spTgt spid="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3" grpId="2"/>
      <p:bldP build="whole" bldLvl="1" animBg="1" rev="0" advAuto="0" spid="32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3" name="ROMÉO. – Ah ! chère Juliette, pourquoi es-tu si belle encore ? Dois-je croire que le spectre de la Mort est amoureux et que l’affreux monstre décharné te garde ici dans les ténèbres pour te posséder ?... Horreur ! Je veux rester près de toi, et ne plus s"/>
          <p:cNvGrpSpPr/>
          <p:nvPr/>
        </p:nvGrpSpPr>
        <p:grpSpPr>
          <a:xfrm>
            <a:off x="593113" y="-1401008"/>
            <a:ext cx="23197774" cy="14419207"/>
            <a:chOff x="0" y="0"/>
            <a:chExt cx="23197773" cy="14419206"/>
          </a:xfrm>
        </p:grpSpPr>
        <p:sp>
          <p:nvSpPr>
            <p:cNvPr id="172" name="ROMÉO. – Ah ! chère Juliette, pourquoi es-tu si belle encore ? Dois-je croire que le spectre de la Mort est amoureux et que l’affreux monstre décharné te garde ici dans les ténèbres pour te posséder ?... Horreur ! Je veux rester près de toi, et ne plus s"/>
            <p:cNvSpPr/>
            <p:nvPr/>
          </p:nvSpPr>
          <p:spPr>
            <a:xfrm>
              <a:off x="25400" y="25400"/>
              <a:ext cx="23146974" cy="1436840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6600">
                  <a:solidFill>
                    <a:srgbClr val="434343"/>
                  </a:solidFill>
                  <a:latin typeface="Arial"/>
                  <a:ea typeface="Arial"/>
                  <a:cs typeface="Arial"/>
                  <a:sym typeface="Arial"/>
                </a:defRPr>
              </a:pPr>
            </a:p>
            <a:p>
              <a:pPr algn="l" defTabSz="457200">
                <a:defRPr sz="6600">
                  <a:solidFill>
                    <a:srgbClr val="000000"/>
                  </a:solidFill>
                  <a:latin typeface="Times New Roman"/>
                  <a:ea typeface="Times New Roman"/>
                  <a:cs typeface="Times New Roman"/>
                  <a:sym typeface="Times New Roman"/>
                </a:defRPr>
              </a:pPr>
            </a:p>
            <a:p>
              <a:pPr algn="l" defTabSz="457200">
                <a:defRPr sz="6600">
                  <a:solidFill>
                    <a:srgbClr val="000000">
                      <a:alpha val="87059"/>
                    </a:srgbClr>
                  </a:solidFill>
                  <a:latin typeface="Helvetica"/>
                  <a:ea typeface="Helvetica"/>
                  <a:cs typeface="Helvetica"/>
                  <a:sym typeface="Helvetica"/>
                </a:defRPr>
              </a:pPr>
              <a:r>
                <a:t>ROMÉO. – Ah ! chère Juliette, pourquoi es-tu si belle encore ? Dois-je croire que </a:t>
              </a:r>
              <a:r>
                <a:rPr>
                  <a:solidFill>
                    <a:srgbClr val="B51A00"/>
                  </a:solidFill>
                </a:rPr>
                <a:t>le spectre de la Mort</a:t>
              </a:r>
              <a:r>
                <a:t> est amoureux et que </a:t>
              </a:r>
              <a:r>
                <a:rPr>
                  <a:solidFill>
                    <a:srgbClr val="B51A00"/>
                  </a:solidFill>
                </a:rPr>
                <a:t>l’affreux monstre </a:t>
              </a:r>
              <a:r>
                <a:t>décharné te garde ici dans les </a:t>
              </a:r>
              <a:r>
                <a:rPr>
                  <a:solidFill>
                    <a:srgbClr val="B51A00"/>
                  </a:solidFill>
                </a:rPr>
                <a:t>ténèbres</a:t>
              </a:r>
              <a:r>
                <a:t> pour te posséder </a:t>
              </a:r>
              <a:r>
                <a:rPr>
                  <a:solidFill>
                    <a:srgbClr val="B51A00"/>
                  </a:solidFill>
                </a:rPr>
                <a:t>?</a:t>
              </a:r>
              <a:r>
                <a:t>... </a:t>
              </a:r>
              <a:r>
                <a:rPr>
                  <a:solidFill>
                    <a:srgbClr val="B51A00"/>
                  </a:solidFill>
                </a:rPr>
                <a:t>Horreur ! </a:t>
              </a:r>
              <a:r>
                <a:t>Je veux rester près de toi, et ne plus sortir de </a:t>
              </a:r>
              <a:r>
                <a:rPr>
                  <a:solidFill>
                    <a:srgbClr val="B51A00"/>
                  </a:solidFill>
                </a:rPr>
                <a:t>ce sinistre palais de la nuit</a:t>
              </a:r>
              <a:r>
                <a:t> ; ici, ici, je veux rester avec ta chambrière, la vermine </a:t>
              </a:r>
              <a:r>
                <a:rPr>
                  <a:solidFill>
                    <a:srgbClr val="B51A00"/>
                  </a:solidFill>
                </a:rPr>
                <a:t>!</a:t>
              </a:r>
              <a:r>
                <a:t> </a:t>
              </a:r>
              <a:r>
                <a:rPr>
                  <a:solidFill>
                    <a:srgbClr val="B51A00"/>
                  </a:solidFill>
                </a:rPr>
                <a:t>Oh !</a:t>
              </a:r>
              <a:r>
                <a:t> c’est ici que je veux fixer </a:t>
              </a:r>
              <a:r>
                <a:rPr>
                  <a:solidFill>
                    <a:srgbClr val="B51A00"/>
                  </a:solidFill>
                </a:rPr>
                <a:t>mon éternelle demeure </a:t>
              </a:r>
              <a:r>
                <a:t>et soustraire au joug des étoiles ennemies </a:t>
              </a:r>
              <a:r>
                <a:rPr>
                  <a:solidFill>
                    <a:srgbClr val="B51A00"/>
                  </a:solidFill>
                </a:rPr>
                <a:t>cette chair lasse du monde</a:t>
              </a:r>
              <a:r>
                <a:t>...</a:t>
              </a:r>
            </a:p>
            <a:p>
              <a:pPr algn="l" defTabSz="457200">
                <a:defRPr sz="6600">
                  <a:solidFill>
                    <a:srgbClr val="000000">
                      <a:alpha val="87059"/>
                    </a:srgbClr>
                  </a:solidFill>
                  <a:latin typeface="Helvetica"/>
                  <a:ea typeface="Helvetica"/>
                  <a:cs typeface="Helvetica"/>
                  <a:sym typeface="Helvetica"/>
                </a:defRPr>
              </a:pPr>
            </a:p>
            <a:p>
              <a:pPr algn="l" defTabSz="457200">
                <a:defRPr sz="6600">
                  <a:solidFill>
                    <a:srgbClr val="000000">
                      <a:alpha val="87059"/>
                    </a:srgbClr>
                  </a:solidFill>
                  <a:latin typeface="Helvetica"/>
                  <a:ea typeface="Helvetica"/>
                  <a:cs typeface="Helvetica"/>
                  <a:sym typeface="Helvetica"/>
                </a:defRPr>
              </a:pPr>
            </a:p>
            <a:p>
              <a:pPr algn="l" defTabSz="457200">
                <a:defRPr sz="6600">
                  <a:solidFill>
                    <a:srgbClr val="000000">
                      <a:alpha val="87059"/>
                    </a:srgbClr>
                  </a:solidFill>
                  <a:latin typeface="Helvetica"/>
                  <a:ea typeface="Helvetica"/>
                  <a:cs typeface="Helvetica"/>
                  <a:sym typeface="Helvetica"/>
                </a:defRPr>
              </a:pPr>
              <a:r>
                <a:t>W. Shakespeare, Roméo et Juliette, V, 3, 1597.</a:t>
              </a:r>
            </a:p>
          </p:txBody>
        </p:sp>
        <p:pic>
          <p:nvPicPr>
            <p:cNvPr id="171" name="ROMÉO. – Ah ! chère Juliette, pourquoi es-tu si belle encore ? Dois-je croire que le spectre de la Mort est amoureux et que l’affreux monstre décharné te garde ici dans les ténèbres pour te posséder ?... Horreur ! Je veux rester près de toi, et ne plus s" descr="ROMÉO. – Ah ! chère Juliette, pourquoi es-tu si belle encore ? Dois-je croire que le spectre de la Mort est amoureux et que l’affreux monstre décharné te garde ici dans les ténèbres pour te posséder ?... Horreur ! Je veux rester près de toi, et ne plus sortir de ce sinistre palais de la nuit ; ici, ici, je veux rester avec ta chambrière, la vermine ! Oh ! c’est ici que je veux fixer mon éternelle demeure et soustraire au joug des étoiles ennemies cette chair lasse du monde...… ROMÉO. – Ah ! chère Juliette, pourquoi es-tu si belle encore ? Dois-je croire que le spectre de la Mort est amoureux et que l’affreux monstre décharné te garde ici dans les ténèbres pour te posséder ?... Horreur ! Je veux rester près de toi, et ne plus sortir de ce sinistre palais de la nuit ; ici, ici, je veux rester avec ta chambrière, la vermine ! Oh ! c’est ici que je veux fixer mon éternelle demeure et soustraire au joug des étoiles ennemies cette chair lasse du monde...W. Shakespeare, Roméo et Juliette, V, 3, 1597."/>
            <p:cNvPicPr>
              <a:picLocks noChangeAspect="0"/>
            </p:cNvPicPr>
            <p:nvPr/>
          </p:nvPicPr>
          <p:blipFill>
            <a:blip r:embed="rId2">
              <a:extLst/>
            </a:blip>
            <a:stretch>
              <a:fillRect/>
            </a:stretch>
          </p:blipFill>
          <p:spPr>
            <a:xfrm>
              <a:off x="0" y="0"/>
              <a:ext cx="23197774" cy="14419207"/>
            </a:xfrm>
            <a:prstGeom prst="rect">
              <a:avLst/>
            </a:prstGeom>
            <a:effectLst/>
          </p:spPr>
        </p:pic>
      </p:grpSp>
      <p:grpSp>
        <p:nvGrpSpPr>
          <p:cNvPr id="176" name="ROMÉO. – Ah ! chère Juliette, pourquoi es-tu si belle encore ? Dois-je croire que le spectre de la Mort est amoureux et que l’affreux monstre décharné te garde ici dans les ténèbres pour te posséder ?... Horreur ! Je veux rester près de toi, et ne plus s"/>
          <p:cNvGrpSpPr/>
          <p:nvPr/>
        </p:nvGrpSpPr>
        <p:grpSpPr>
          <a:xfrm>
            <a:off x="720113" y="-1274008"/>
            <a:ext cx="23197774" cy="14419207"/>
            <a:chOff x="0" y="0"/>
            <a:chExt cx="23197773" cy="14419206"/>
          </a:xfrm>
        </p:grpSpPr>
        <p:sp>
          <p:nvSpPr>
            <p:cNvPr id="175" name="ROMÉO. – Ah ! chère Juliette, pourquoi es-tu si belle encore ? Dois-je croire que le spectre de la Mort est amoureux et que l’affreux monstre décharné te garde ici dans les ténèbres pour te posséder ?... Horreur ! Je veux rester près de toi, et ne plus s"/>
            <p:cNvSpPr/>
            <p:nvPr/>
          </p:nvSpPr>
          <p:spPr>
            <a:xfrm>
              <a:off x="25400" y="25400"/>
              <a:ext cx="23146974" cy="1436840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6600">
                  <a:solidFill>
                    <a:srgbClr val="434343"/>
                  </a:solidFill>
                  <a:latin typeface="Arial"/>
                  <a:ea typeface="Arial"/>
                  <a:cs typeface="Arial"/>
                  <a:sym typeface="Arial"/>
                </a:defRPr>
              </a:pPr>
            </a:p>
            <a:p>
              <a:pPr algn="l" defTabSz="457200">
                <a:defRPr sz="6600">
                  <a:solidFill>
                    <a:srgbClr val="000000"/>
                  </a:solidFill>
                  <a:latin typeface="Times New Roman"/>
                  <a:ea typeface="Times New Roman"/>
                  <a:cs typeface="Times New Roman"/>
                  <a:sym typeface="Times New Roman"/>
                </a:defRPr>
              </a:pPr>
            </a:p>
            <a:p>
              <a:pPr algn="l" defTabSz="457200">
                <a:defRPr sz="6600">
                  <a:solidFill>
                    <a:srgbClr val="000000">
                      <a:alpha val="87059"/>
                    </a:srgbClr>
                  </a:solidFill>
                  <a:latin typeface="Helvetica"/>
                  <a:ea typeface="Helvetica"/>
                  <a:cs typeface="Helvetica"/>
                  <a:sym typeface="Helvetica"/>
                </a:defRPr>
              </a:pPr>
              <a:r>
                <a:t>ROMÉO. – Ah ! </a:t>
              </a:r>
              <a:r>
                <a:rPr>
                  <a:solidFill>
                    <a:srgbClr val="000000"/>
                  </a:solidFill>
                </a:rPr>
                <a:t>chère Juliette, pourquoi es-tu si belle encore ? Dois-je croire que le spectre de la Mort est amoureux et que l’affreux monstre décharné te garde ici dans les ténèbres pour te posséder ?... Horreur ! Je veux rester près de toi, et ne plus sortir de ce sinistre palais de la nuit ; ici, ici, je veux rester avec ta chambrière, la vermine ! Oh ! c’est ici que je veux fixer mon éternelle demeure et soustraire au joug des étoiles ennemies cette chair lasse du monde...</a:t>
              </a:r>
              <a:endParaRPr>
                <a:solidFill>
                  <a:srgbClr val="000000"/>
                </a:solidFill>
              </a:endParaRPr>
            </a:p>
            <a:p>
              <a:pPr algn="l" defTabSz="457200">
                <a:defRPr sz="6600">
                  <a:solidFill>
                    <a:srgbClr val="000000"/>
                  </a:solidFill>
                  <a:latin typeface="Helvetica"/>
                  <a:ea typeface="Helvetica"/>
                  <a:cs typeface="Helvetica"/>
                  <a:sym typeface="Helvetica"/>
                </a:defRPr>
              </a:pPr>
            </a:p>
            <a:p>
              <a:pPr algn="l" defTabSz="457200">
                <a:defRPr sz="6600">
                  <a:solidFill>
                    <a:srgbClr val="000000"/>
                  </a:solidFill>
                  <a:latin typeface="Helvetica"/>
                  <a:ea typeface="Helvetica"/>
                  <a:cs typeface="Helvetica"/>
                  <a:sym typeface="Helvetica"/>
                </a:defRPr>
              </a:pPr>
            </a:p>
            <a:p>
              <a:pPr algn="l" defTabSz="457200">
                <a:defRPr sz="6600">
                  <a:solidFill>
                    <a:srgbClr val="000000">
                      <a:alpha val="87059"/>
                    </a:srgbClr>
                  </a:solidFill>
                  <a:latin typeface="Helvetica"/>
                  <a:ea typeface="Helvetica"/>
                  <a:cs typeface="Helvetica"/>
                  <a:sym typeface="Helvetica"/>
                </a:defRPr>
              </a:pPr>
              <a:r>
                <a:t>W. Shakespeare, Roméo et Juliette, V, 3, 1597.</a:t>
              </a:r>
            </a:p>
          </p:txBody>
        </p:sp>
        <p:pic>
          <p:nvPicPr>
            <p:cNvPr id="174" name="ROMÉO. – Ah ! chère Juliette, pourquoi es-tu si belle encore ? Dois-je croire que le spectre de la Mort est amoureux et que l’affreux monstre décharné te garde ici dans les ténèbres pour te posséder ?... Horreur ! Je veux rester près de toi, et ne plus s" descr="ROMÉO. – Ah ! chère Juliette, pourquoi es-tu si belle encore ? Dois-je croire que le spectre de la Mort est amoureux et que l’affreux monstre décharné te garde ici dans les ténèbres pour te posséder ?... Horreur ! Je veux rester près de toi, et ne plus sortir de ce sinistre palais de la nuit ; ici, ici, je veux rester avec ta chambrière, la vermine ! Oh ! c’est ici que je veux fixer mon éternelle demeure et soustraire au joug des étoiles ennemies cette chair lasse du monde...… ROMÉO. – Ah ! chère Juliette, pourquoi es-tu si belle encore ? Dois-je croire que le spectre de la Mort est amoureux et que l’affreux monstre décharné te garde ici dans les ténèbres pour te posséder ?... Horreur ! Je veux rester près de toi, et ne plus sortir de ce sinistre palais de la nuit ; ici, ici, je veux rester avec ta chambrière, la vermine ! Oh ! c’est ici que je veux fixer mon éternelle demeure et soustraire au joug des étoiles ennemies cette chair lasse du monde...W. Shakespeare, Roméo et Juliette, V, 3, 1597."/>
            <p:cNvPicPr>
              <a:picLocks noChangeAspect="0"/>
            </p:cNvPicPr>
            <p:nvPr/>
          </p:nvPicPr>
          <p:blipFill>
            <a:blip r:embed="rId2">
              <a:extLst/>
            </a:blip>
            <a:stretch>
              <a:fillRect/>
            </a:stretch>
          </p:blipFill>
          <p:spPr>
            <a:xfrm>
              <a:off x="0" y="0"/>
              <a:ext cx="23197774" cy="14419207"/>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wipe(left)" transition="in">
                                      <p:cBhvr>
                                        <p:cTn id="7" dur="3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73"/>
                                        </p:tgtEl>
                                        <p:attrNameLst>
                                          <p:attrName>style.visibility</p:attrName>
                                        </p:attrNameLst>
                                      </p:cBhvr>
                                      <p:to>
                                        <p:strVal val="visible"/>
                                      </p:to>
                                    </p:set>
                                    <p:animEffect filter="wipe(left)" transition="in">
                                      <p:cBhvr>
                                        <p:cTn id="12" dur="3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2"/>
      <p:bldP build="whole" bldLvl="1" animBg="1" rev="0" advAuto="0" spid="176" grpId="1"/>
    </p:bld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Le registre pathét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pathétique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25"/>
                                        </p:tgtEl>
                                        <p:attrNameLst>
                                          <p:attrName>style.visibility</p:attrName>
                                        </p:attrNameLst>
                                      </p:cBhvr>
                                      <p:to>
                                        <p:strVal val="visible"/>
                                      </p:to>
                                    </p:set>
                                    <p:anim calcmode="lin" valueType="num">
                                      <p:cBhvr>
                                        <p:cTn id="7" dur="1000" fill="hold"/>
                                        <p:tgtEl>
                                          <p:spTgt spid="325"/>
                                        </p:tgtEl>
                                        <p:attrNameLst>
                                          <p:attrName>ppt_w</p:attrName>
                                        </p:attrNameLst>
                                      </p:cBhvr>
                                      <p:tavLst>
                                        <p:tav tm="0">
                                          <p:val>
                                            <p:fltVal val="0"/>
                                          </p:val>
                                        </p:tav>
                                        <p:tav tm="100000">
                                          <p:val>
                                            <p:strVal val="#ppt_w"/>
                                          </p:val>
                                        </p:tav>
                                      </p:tavLst>
                                    </p:anim>
                                    <p:anim calcmode="lin" valueType="num">
                                      <p:cBhvr>
                                        <p:cTn id="8" dur="1000" fill="hold"/>
                                        <p:tgtEl>
                                          <p:spTgt spid="325"/>
                                        </p:tgtEl>
                                        <p:attrNameLst>
                                          <p:attrName>ppt_h</p:attrName>
                                        </p:attrNameLst>
                                      </p:cBhvr>
                                      <p:tavLst>
                                        <p:tav tm="0">
                                          <p:val>
                                            <p:fltVal val="0"/>
                                          </p:val>
                                        </p:tav>
                                        <p:tav tm="100000">
                                          <p:val>
                                            <p:strVal val="#ppt_h"/>
                                          </p:val>
                                        </p:tav>
                                      </p:tavLst>
                                    </p:anim>
                                    <p:anim calcmode="lin" valueType="num">
                                      <p:cBhvr>
                                        <p:cTn id="9" dur="1000" fill="hold"/>
                                        <p:tgtEl>
                                          <p:spTgt spid="3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5" grpId="1"/>
    </p:bldLst>
  </p:timing>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IMG_0232.jpeg" descr="IMG_0232.jpeg"/>
          <p:cNvPicPr>
            <a:picLocks noChangeAspect="0"/>
          </p:cNvPicPr>
          <p:nvPr>
            <p:ph type="pic" idx="21"/>
          </p:nvPr>
        </p:nvPicPr>
        <p:blipFill>
          <a:blip r:embed="rId2">
            <a:extLst/>
          </a:blip>
          <a:stretch>
            <a:fillRect/>
          </a:stretch>
        </p:blipFill>
        <p:spPr>
          <a:xfrm>
            <a:off x="1315329" y="1485900"/>
            <a:ext cx="10160001" cy="10744200"/>
          </a:xfrm>
          <a:prstGeom prst="rect">
            <a:avLst/>
          </a:prstGeom>
        </p:spPr>
      </p:pic>
      <p:sp>
        <p:nvSpPr>
          <p:cNvPr id="328" name="- vocabulaire guerrier…"/>
          <p:cNvSpPr txBox="1"/>
          <p:nvPr>
            <p:ph type="title"/>
          </p:nvPr>
        </p:nvSpPr>
        <p:spPr>
          <a:xfrm>
            <a:off x="11945866" y="1076117"/>
            <a:ext cx="12196052" cy="10816767"/>
          </a:xfrm>
          <a:prstGeom prst="rect">
            <a:avLst/>
          </a:prstGeom>
        </p:spPr>
        <p:txBody>
          <a:bodyPr/>
          <a:lstStyle/>
          <a:p>
            <a:pPr algn="l">
              <a:spcBef>
                <a:spcPts val="5300"/>
              </a:spcBef>
              <a:defRPr sz="8600">
                <a:solidFill>
                  <a:srgbClr val="000000"/>
                </a:solidFill>
                <a:latin typeface="Arial"/>
                <a:ea typeface="Arial"/>
                <a:cs typeface="Arial"/>
                <a:sym typeface="Arial"/>
              </a:defRPr>
            </a:pPr>
            <a:r>
              <a:t>- vocabulaire guerrier</a:t>
            </a:r>
          </a:p>
          <a:p>
            <a:pPr algn="l">
              <a:spcBef>
                <a:spcPts val="5300"/>
              </a:spcBef>
              <a:defRPr sz="8600">
                <a:solidFill>
                  <a:srgbClr val="000000"/>
                </a:solidFill>
                <a:latin typeface="Arial"/>
                <a:ea typeface="Arial"/>
                <a:cs typeface="Arial"/>
                <a:sym typeface="Arial"/>
              </a:defRPr>
            </a:pPr>
            <a:r>
              <a:t>- vocabulaire valorisant</a:t>
            </a:r>
          </a:p>
          <a:p>
            <a:pPr algn="l">
              <a:spcBef>
                <a:spcPts val="5300"/>
              </a:spcBef>
              <a:defRPr sz="8600">
                <a:solidFill>
                  <a:srgbClr val="000000"/>
                </a:solidFill>
                <a:latin typeface="Arial"/>
                <a:ea typeface="Arial"/>
                <a:cs typeface="Arial"/>
                <a:sym typeface="Arial"/>
              </a:defRPr>
            </a:pPr>
            <a:r>
              <a:t>- figures d'amplification (hyperboles, gradations)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27"/>
                                        </p:tgtEl>
                                        <p:attrNameLst>
                                          <p:attrName>style.visibility</p:attrName>
                                        </p:attrNameLst>
                                      </p:cBhvr>
                                      <p:to>
                                        <p:strVal val="visible"/>
                                      </p:to>
                                    </p:set>
                                    <p:anim calcmode="lin" valueType="num">
                                      <p:cBhvr>
                                        <p:cTn id="7" dur="1000" fill="hold"/>
                                        <p:tgtEl>
                                          <p:spTgt spid="327"/>
                                        </p:tgtEl>
                                        <p:attrNameLst>
                                          <p:attrName>ppt_x</p:attrName>
                                        </p:attrNameLst>
                                      </p:cBhvr>
                                      <p:tavLst>
                                        <p:tav tm="0">
                                          <p:val>
                                            <p:strVal val="0-#ppt_w/2"/>
                                          </p:val>
                                        </p:tav>
                                        <p:tav tm="100000">
                                          <p:val>
                                            <p:strVal val="#ppt_x"/>
                                          </p:val>
                                        </p:tav>
                                      </p:tavLst>
                                    </p:anim>
                                    <p:anim calcmode="lin" valueType="num">
                                      <p:cBhvr>
                                        <p:cTn id="8" dur="1000" fill="hold"/>
                                        <p:tgtEl>
                                          <p:spTgt spid="3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28"/>
                                        </p:tgtEl>
                                        <p:attrNameLst>
                                          <p:attrName>style.visibility</p:attrName>
                                        </p:attrNameLst>
                                      </p:cBhvr>
                                      <p:to>
                                        <p:strVal val="visible"/>
                                      </p:to>
                                    </p:set>
                                    <p:anim calcmode="lin" valueType="num">
                                      <p:cBhvr>
                                        <p:cTn id="13" dur="2500" fill="hold"/>
                                        <p:tgtEl>
                                          <p:spTgt spid="328"/>
                                        </p:tgtEl>
                                        <p:attrNameLst>
                                          <p:attrName>ppt_w</p:attrName>
                                        </p:attrNameLst>
                                      </p:cBhvr>
                                      <p:tavLst>
                                        <p:tav tm="0">
                                          <p:val>
                                            <p:fltVal val="0"/>
                                          </p:val>
                                        </p:tav>
                                        <p:tav tm="100000">
                                          <p:val>
                                            <p:strVal val="#ppt_w"/>
                                          </p:val>
                                        </p:tav>
                                      </p:tavLst>
                                    </p:anim>
                                    <p:anim calcmode="lin" valueType="num">
                                      <p:cBhvr>
                                        <p:cTn id="14" dur="2500" fill="hold"/>
                                        <p:tgtEl>
                                          <p:spTgt spid="3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 grpId="1"/>
      <p:bldP build="whole" bldLvl="1" animBg="1" rev="0" advAuto="0" spid="328" grpId="2"/>
    </p:bldLst>
  </p:timing>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Le registre ép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épique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30"/>
                                        </p:tgtEl>
                                        <p:attrNameLst>
                                          <p:attrName>style.visibility</p:attrName>
                                        </p:attrNameLst>
                                      </p:cBhvr>
                                      <p:to>
                                        <p:strVal val="visible"/>
                                      </p:to>
                                    </p:set>
                                    <p:anim calcmode="lin" valueType="num">
                                      <p:cBhvr>
                                        <p:cTn id="7" dur="1000" fill="hold"/>
                                        <p:tgtEl>
                                          <p:spTgt spid="330"/>
                                        </p:tgtEl>
                                        <p:attrNameLst>
                                          <p:attrName>ppt_w</p:attrName>
                                        </p:attrNameLst>
                                      </p:cBhvr>
                                      <p:tavLst>
                                        <p:tav tm="0">
                                          <p:val>
                                            <p:fltVal val="0"/>
                                          </p:val>
                                        </p:tav>
                                        <p:tav tm="100000">
                                          <p:val>
                                            <p:strVal val="#ppt_w"/>
                                          </p:val>
                                        </p:tav>
                                      </p:tavLst>
                                    </p:anim>
                                    <p:anim calcmode="lin" valueType="num">
                                      <p:cBhvr>
                                        <p:cTn id="8" dur="1000" fill="hold"/>
                                        <p:tgtEl>
                                          <p:spTgt spid="330"/>
                                        </p:tgtEl>
                                        <p:attrNameLst>
                                          <p:attrName>ppt_h</p:attrName>
                                        </p:attrNameLst>
                                      </p:cBhvr>
                                      <p:tavLst>
                                        <p:tav tm="0">
                                          <p:val>
                                            <p:fltVal val="0"/>
                                          </p:val>
                                        </p:tav>
                                        <p:tav tm="100000">
                                          <p:val>
                                            <p:strVal val="#ppt_h"/>
                                          </p:val>
                                        </p:tav>
                                      </p:tavLst>
                                    </p:anim>
                                    <p:anim calcmode="lin" valueType="num">
                                      <p:cBhvr>
                                        <p:cTn id="9" dur="1000" fill="hold"/>
                                        <p:tgtEl>
                                          <p:spTgt spid="3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1"/>
    </p:bldLst>
  </p:timing>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Quel est le registre employé dans ces extraits?"/>
          <p:cNvSpPr txBox="1"/>
          <p:nvPr>
            <p:ph type="title"/>
          </p:nvPr>
        </p:nvSpPr>
        <p:spPr>
          <a:xfrm>
            <a:off x="769122" y="3504997"/>
            <a:ext cx="22845756" cy="4852357"/>
          </a:xfrm>
          <a:prstGeom prst="rect">
            <a:avLst/>
          </a:prstGeom>
          <a:solidFill>
            <a:srgbClr val="EFCAFF"/>
          </a:solidFill>
          <a:ln w="127000">
            <a:solidFill>
              <a:srgbClr val="000000"/>
            </a:solidFill>
          </a:ln>
          <a:effectLst>
            <a:outerShdw sx="100000" sy="100000" kx="0" ky="0" algn="b" rotWithShape="0" blurRad="63500" dist="25400" dir="5400000">
              <a:srgbClr val="000000">
                <a:alpha val="50000"/>
              </a:srgbClr>
            </a:outerShdw>
          </a:effectLst>
        </p:spPr>
        <p:txBody>
          <a:bodyPr/>
          <a:lstStyle>
            <a:lvl1pPr algn="l">
              <a:spcBef>
                <a:spcPts val="5300"/>
              </a:spcBef>
              <a:defRPr sz="11100">
                <a:solidFill>
                  <a:srgbClr val="982ABC"/>
                </a:solidFill>
                <a:latin typeface="Arial"/>
                <a:ea typeface="Arial"/>
                <a:cs typeface="Arial"/>
                <a:sym typeface="Arial"/>
              </a:defRPr>
            </a:lvl1pPr>
          </a:lstStyle>
          <a:p>
            <a:pPr/>
            <a:r>
              <a:t>Quel est le registre employé dans ces extraits?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32"/>
                                        </p:tgtEl>
                                        <p:attrNameLst>
                                          <p:attrName>style.visibility</p:attrName>
                                        </p:attrNameLst>
                                      </p:cBhvr>
                                      <p:to>
                                        <p:strVal val="visible"/>
                                      </p:to>
                                    </p:set>
                                    <p:anim calcmode="lin" valueType="num">
                                      <p:cBhvr>
                                        <p:cTn id="7" dur="2500" fill="hold"/>
                                        <p:tgtEl>
                                          <p:spTgt spid="332"/>
                                        </p:tgtEl>
                                        <p:attrNameLst>
                                          <p:attrName>ppt_w</p:attrName>
                                        </p:attrNameLst>
                                      </p:cBhvr>
                                      <p:tavLst>
                                        <p:tav tm="0">
                                          <p:val>
                                            <p:fltVal val="0"/>
                                          </p:val>
                                        </p:tav>
                                        <p:tav tm="100000">
                                          <p:val>
                                            <p:strVal val="#ppt_w"/>
                                          </p:val>
                                        </p:tav>
                                      </p:tavLst>
                                    </p:anim>
                                    <p:anim calcmode="lin" valueType="num">
                                      <p:cBhvr>
                                        <p:cTn id="8" dur="2500" fill="hold"/>
                                        <p:tgtEl>
                                          <p:spTgt spid="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 grpId="1"/>
    </p:bld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IMG_0236.jpeg" descr="IMG_0236.jpeg"/>
          <p:cNvPicPr>
            <a:picLocks noChangeAspect="1"/>
          </p:cNvPicPr>
          <p:nvPr/>
        </p:nvPicPr>
        <p:blipFill>
          <a:blip r:embed="rId2">
            <a:extLst/>
          </a:blip>
          <a:stretch>
            <a:fillRect/>
          </a:stretch>
        </p:blipFill>
        <p:spPr>
          <a:xfrm>
            <a:off x="746124" y="3765037"/>
            <a:ext cx="22891767" cy="4518766"/>
          </a:xfrm>
          <a:prstGeom prst="rect">
            <a:avLst/>
          </a:prstGeom>
          <a:ln w="12700">
            <a:miter lim="400000"/>
          </a:ln>
        </p:spPr>
      </p:pic>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Le registre trag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tragique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36"/>
                                        </p:tgtEl>
                                        <p:attrNameLst>
                                          <p:attrName>style.visibility</p:attrName>
                                        </p:attrNameLst>
                                      </p:cBhvr>
                                      <p:to>
                                        <p:strVal val="visible"/>
                                      </p:to>
                                    </p:set>
                                    <p:anim calcmode="lin" valueType="num">
                                      <p:cBhvr>
                                        <p:cTn id="7" dur="1000" fill="hold"/>
                                        <p:tgtEl>
                                          <p:spTgt spid="336"/>
                                        </p:tgtEl>
                                        <p:attrNameLst>
                                          <p:attrName>ppt_w</p:attrName>
                                        </p:attrNameLst>
                                      </p:cBhvr>
                                      <p:tavLst>
                                        <p:tav tm="0">
                                          <p:val>
                                            <p:fltVal val="0"/>
                                          </p:val>
                                        </p:tav>
                                        <p:tav tm="100000">
                                          <p:val>
                                            <p:strVal val="#ppt_w"/>
                                          </p:val>
                                        </p:tav>
                                      </p:tavLst>
                                    </p:anim>
                                    <p:anim calcmode="lin" valueType="num">
                                      <p:cBhvr>
                                        <p:cTn id="8" dur="1000" fill="hold"/>
                                        <p:tgtEl>
                                          <p:spTgt spid="336"/>
                                        </p:tgtEl>
                                        <p:attrNameLst>
                                          <p:attrName>ppt_h</p:attrName>
                                        </p:attrNameLst>
                                      </p:cBhvr>
                                      <p:tavLst>
                                        <p:tav tm="0">
                                          <p:val>
                                            <p:fltVal val="0"/>
                                          </p:val>
                                        </p:tav>
                                        <p:tav tm="100000">
                                          <p:val>
                                            <p:strVal val="#ppt_h"/>
                                          </p:val>
                                        </p:tav>
                                      </p:tavLst>
                                    </p:anim>
                                    <p:anim calcmode="lin" valueType="num">
                                      <p:cBhvr>
                                        <p:cTn id="9" dur="1000" fill="hold"/>
                                        <p:tgtEl>
                                          <p:spTgt spid="3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6" grpId="1"/>
    </p:bldLst>
  </p:timing>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8" name="IMG_0238.jpeg" descr="IMG_0238.jpeg"/>
          <p:cNvPicPr>
            <a:picLocks noChangeAspect="1"/>
          </p:cNvPicPr>
          <p:nvPr/>
        </p:nvPicPr>
        <p:blipFill>
          <a:blip r:embed="rId2">
            <a:extLst/>
          </a:blip>
          <a:stretch>
            <a:fillRect/>
          </a:stretch>
        </p:blipFill>
        <p:spPr>
          <a:xfrm>
            <a:off x="-252385" y="4099954"/>
            <a:ext cx="24256398" cy="6364044"/>
          </a:xfrm>
          <a:prstGeom prst="rect">
            <a:avLst/>
          </a:prstGeom>
          <a:ln w="12700">
            <a:miter lim="400000"/>
          </a:ln>
        </p:spPr>
      </p:pic>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Le registre ép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épique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40"/>
                                        </p:tgtEl>
                                        <p:attrNameLst>
                                          <p:attrName>style.visibility</p:attrName>
                                        </p:attrNameLst>
                                      </p:cBhvr>
                                      <p:to>
                                        <p:strVal val="visible"/>
                                      </p:to>
                                    </p:set>
                                    <p:anim calcmode="lin" valueType="num">
                                      <p:cBhvr>
                                        <p:cTn id="7" dur="1000" fill="hold"/>
                                        <p:tgtEl>
                                          <p:spTgt spid="340"/>
                                        </p:tgtEl>
                                        <p:attrNameLst>
                                          <p:attrName>ppt_w</p:attrName>
                                        </p:attrNameLst>
                                      </p:cBhvr>
                                      <p:tavLst>
                                        <p:tav tm="0">
                                          <p:val>
                                            <p:fltVal val="0"/>
                                          </p:val>
                                        </p:tav>
                                        <p:tav tm="100000">
                                          <p:val>
                                            <p:strVal val="#ppt_w"/>
                                          </p:val>
                                        </p:tav>
                                      </p:tavLst>
                                    </p:anim>
                                    <p:anim calcmode="lin" valueType="num">
                                      <p:cBhvr>
                                        <p:cTn id="8" dur="1000" fill="hold"/>
                                        <p:tgtEl>
                                          <p:spTgt spid="340"/>
                                        </p:tgtEl>
                                        <p:attrNameLst>
                                          <p:attrName>ppt_h</p:attrName>
                                        </p:attrNameLst>
                                      </p:cBhvr>
                                      <p:tavLst>
                                        <p:tav tm="0">
                                          <p:val>
                                            <p:fltVal val="0"/>
                                          </p:val>
                                        </p:tav>
                                        <p:tav tm="100000">
                                          <p:val>
                                            <p:strVal val="#ppt_h"/>
                                          </p:val>
                                        </p:tav>
                                      </p:tavLst>
                                    </p:anim>
                                    <p:anim calcmode="lin" valueType="num">
                                      <p:cBhvr>
                                        <p:cTn id="9" dur="1000" fill="hold"/>
                                        <p:tgtEl>
                                          <p:spTgt spid="3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1"/>
    </p:bldLst>
  </p:timing>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2" name="IMG_0239.jpeg" descr="IMG_0239.jpeg"/>
          <p:cNvPicPr>
            <a:picLocks noChangeAspect="1"/>
          </p:cNvPicPr>
          <p:nvPr/>
        </p:nvPicPr>
        <p:blipFill>
          <a:blip r:embed="rId2">
            <a:extLst/>
          </a:blip>
          <a:stretch>
            <a:fillRect/>
          </a:stretch>
        </p:blipFill>
        <p:spPr>
          <a:xfrm>
            <a:off x="-666423" y="2857606"/>
            <a:ext cx="25026987" cy="6563581"/>
          </a:xfrm>
          <a:prstGeom prst="rect">
            <a:avLst/>
          </a:prstGeom>
          <a:ln w="12700">
            <a:miter lim="400000"/>
          </a:ln>
        </p:spPr>
      </p:pic>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Le registre lyr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lyrique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44"/>
                                        </p:tgtEl>
                                        <p:attrNameLst>
                                          <p:attrName>style.visibility</p:attrName>
                                        </p:attrNameLst>
                                      </p:cBhvr>
                                      <p:to>
                                        <p:strVal val="visible"/>
                                      </p:to>
                                    </p:set>
                                    <p:anim calcmode="lin" valueType="num">
                                      <p:cBhvr>
                                        <p:cTn id="7" dur="1000" fill="hold"/>
                                        <p:tgtEl>
                                          <p:spTgt spid="344"/>
                                        </p:tgtEl>
                                        <p:attrNameLst>
                                          <p:attrName>ppt_w</p:attrName>
                                        </p:attrNameLst>
                                      </p:cBhvr>
                                      <p:tavLst>
                                        <p:tav tm="0">
                                          <p:val>
                                            <p:fltVal val="0"/>
                                          </p:val>
                                        </p:tav>
                                        <p:tav tm="100000">
                                          <p:val>
                                            <p:strVal val="#ppt_w"/>
                                          </p:val>
                                        </p:tav>
                                      </p:tavLst>
                                    </p:anim>
                                    <p:anim calcmode="lin" valueType="num">
                                      <p:cBhvr>
                                        <p:cTn id="8" dur="1000" fill="hold"/>
                                        <p:tgtEl>
                                          <p:spTgt spid="344"/>
                                        </p:tgtEl>
                                        <p:attrNameLst>
                                          <p:attrName>ppt_h</p:attrName>
                                        </p:attrNameLst>
                                      </p:cBhvr>
                                      <p:tavLst>
                                        <p:tav tm="0">
                                          <p:val>
                                            <p:fltVal val="0"/>
                                          </p:val>
                                        </p:tav>
                                        <p:tav tm="100000">
                                          <p:val>
                                            <p:strVal val="#ppt_h"/>
                                          </p:val>
                                        </p:tav>
                                      </p:tavLst>
                                    </p:anim>
                                    <p:anim calcmode="lin" valueType="num">
                                      <p:cBhvr>
                                        <p:cTn id="9" dur="1000" fill="hold"/>
                                        <p:tgtEl>
                                          <p:spTgt spid="3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4"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On y trouve des émotions intimes, des sentiments personnels. L'auteur exprime ses états d'âme : épanchement ou exaltation, regret, tristesse, joie..."/>
          <p:cNvSpPr txBox="1"/>
          <p:nvPr/>
        </p:nvSpPr>
        <p:spPr>
          <a:xfrm>
            <a:off x="642550" y="6121727"/>
            <a:ext cx="22419810" cy="345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z="7300">
                <a:solidFill>
                  <a:srgbClr val="567FA2"/>
                </a:solidFill>
                <a:latin typeface="Helvetica"/>
                <a:ea typeface="Helvetica"/>
                <a:cs typeface="Helvetica"/>
                <a:sym typeface="Helvetica"/>
              </a:defRPr>
            </a:lvl1pPr>
          </a:lstStyle>
          <a:p>
            <a:pPr/>
            <a:r>
              <a:t>On y trouve des émotions intimes, des sentiments personnels. L'auteur exprime ses états d'âme : épanchement ou exaltation, regret, tristesse, joie...</a:t>
            </a:r>
          </a:p>
        </p:txBody>
      </p:sp>
      <p:sp>
        <p:nvSpPr>
          <p:cNvPr id="179" name="Registre lyrique:  Le lecteur partage les sentiments ressentis par l'auteur."/>
          <p:cNvSpPr/>
          <p:nvPr/>
        </p:nvSpPr>
        <p:spPr>
          <a:xfrm>
            <a:off x="3670845" y="593852"/>
            <a:ext cx="18303749" cy="2034379"/>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FFF"/>
                </a:solidFill>
                <a:latin typeface="Arial Rounded MT Bold"/>
                <a:ea typeface="Arial Rounded MT Bold"/>
                <a:cs typeface="Arial Rounded MT Bold"/>
                <a:sym typeface="Arial Rounded MT Bold"/>
              </a:defRPr>
            </a:lvl1pPr>
          </a:lstStyle>
          <a:p>
            <a:pPr/>
            <a:r>
              <a:t>Registre lyrique:  Le lecteur partage les sentiments ressentis par l'auteur.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78"/>
                                        </p:tgtEl>
                                        <p:attrNameLst>
                                          <p:attrName>style.visibility</p:attrName>
                                        </p:attrNameLst>
                                      </p:cBhvr>
                                      <p:to>
                                        <p:strVal val="visible"/>
                                      </p:to>
                                    </p:set>
                                    <p:anim calcmode="lin" valueType="num">
                                      <p:cBhvr>
                                        <p:cTn id="7" dur="1000" fill="hold"/>
                                        <p:tgtEl>
                                          <p:spTgt spid="178"/>
                                        </p:tgtEl>
                                        <p:attrNameLst>
                                          <p:attrName>ppt_w</p:attrName>
                                        </p:attrNameLst>
                                      </p:cBhvr>
                                      <p:tavLst>
                                        <p:tav tm="0">
                                          <p:val>
                                            <p:fltVal val="0"/>
                                          </p:val>
                                        </p:tav>
                                        <p:tav tm="100000">
                                          <p:val>
                                            <p:strVal val="#ppt_w"/>
                                          </p:val>
                                        </p:tav>
                                      </p:tavLst>
                                    </p:anim>
                                    <p:anim calcmode="lin" valueType="num">
                                      <p:cBhvr>
                                        <p:cTn id="8" dur="1000" fill="hold"/>
                                        <p:tgtEl>
                                          <p:spTgt spid="178"/>
                                        </p:tgtEl>
                                        <p:attrNameLst>
                                          <p:attrName>ppt_h</p:attrName>
                                        </p:attrNameLst>
                                      </p:cBhvr>
                                      <p:tavLst>
                                        <p:tav tm="0">
                                          <p:val>
                                            <p:fltVal val="0"/>
                                          </p:val>
                                        </p:tav>
                                        <p:tav tm="100000">
                                          <p:val>
                                            <p:strVal val="#ppt_h"/>
                                          </p:val>
                                        </p:tav>
                                      </p:tavLst>
                                    </p:anim>
                                    <p:anim calcmode="lin" valueType="num">
                                      <p:cBhvr>
                                        <p:cTn id="9" dur="1000" fill="hold"/>
                                        <p:tgtEl>
                                          <p:spTgt spid="1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2" fill="hold">
                                  <p:stCondLst>
                                    <p:cond delay="0"/>
                                  </p:stCondLst>
                                  <p:iterate type="el" backwards="0">
                                    <p:tmAbs val="0"/>
                                  </p:iterate>
                                  <p:childTnLst>
                                    <p:set>
                                      <p:cBhvr>
                                        <p:cTn id="14" fill="hold"/>
                                        <p:tgtEl>
                                          <p:spTgt spid="179"/>
                                        </p:tgtEl>
                                        <p:attrNameLst>
                                          <p:attrName>style.visibility</p:attrName>
                                        </p:attrNameLst>
                                      </p:cBhvr>
                                      <p:to>
                                        <p:strVal val="visible"/>
                                      </p:to>
                                    </p:set>
                                    <p:anim calcmode="lin" valueType="num">
                                      <p:cBhvr>
                                        <p:cTn id="15" dur="1500" fill="hold"/>
                                        <p:tgtEl>
                                          <p:spTgt spid="179"/>
                                        </p:tgtEl>
                                        <p:attrNameLst>
                                          <p:attrName>ppt_x</p:attrName>
                                        </p:attrNameLst>
                                      </p:cBhvr>
                                      <p:tavLst>
                                        <p:tav tm="0">
                                          <p:val>
                                            <p:strVal val="#ppt_x"/>
                                          </p:val>
                                        </p:tav>
                                        <p:tav tm="100000">
                                          <p:val>
                                            <p:strVal val="#ppt_x"/>
                                          </p:val>
                                        </p:tav>
                                      </p:tavLst>
                                    </p:anim>
                                    <p:anim calcmode="lin" valueType="num">
                                      <p:cBhvr>
                                        <p:cTn id="16" dur="1500" fill="hold"/>
                                        <p:tgtEl>
                                          <p:spTgt spid="1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1"/>
      <p:bldP build="whole" bldLvl="1" animBg="1" rev="0" advAuto="0" spid="179" grpId="2"/>
    </p:bldLst>
  </p:timing>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6" name="IMG_0240.jpeg" descr="IMG_0240.jpeg"/>
          <p:cNvPicPr>
            <a:picLocks noChangeAspect="1"/>
          </p:cNvPicPr>
          <p:nvPr/>
        </p:nvPicPr>
        <p:blipFill>
          <a:blip r:embed="rId2">
            <a:extLst/>
          </a:blip>
          <a:stretch>
            <a:fillRect/>
          </a:stretch>
        </p:blipFill>
        <p:spPr>
          <a:xfrm>
            <a:off x="-554087" y="1132319"/>
            <a:ext cx="24859803" cy="10344712"/>
          </a:xfrm>
          <a:prstGeom prst="rect">
            <a:avLst/>
          </a:prstGeom>
          <a:ln w="12700">
            <a:miter lim="400000"/>
          </a:ln>
        </p:spPr>
      </p:pic>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Le registre fantast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fantastique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48"/>
                                        </p:tgtEl>
                                        <p:attrNameLst>
                                          <p:attrName>style.visibility</p:attrName>
                                        </p:attrNameLst>
                                      </p:cBhvr>
                                      <p:to>
                                        <p:strVal val="visible"/>
                                      </p:to>
                                    </p:set>
                                    <p:anim calcmode="lin" valueType="num">
                                      <p:cBhvr>
                                        <p:cTn id="7" dur="1000" fill="hold"/>
                                        <p:tgtEl>
                                          <p:spTgt spid="348"/>
                                        </p:tgtEl>
                                        <p:attrNameLst>
                                          <p:attrName>ppt_w</p:attrName>
                                        </p:attrNameLst>
                                      </p:cBhvr>
                                      <p:tavLst>
                                        <p:tav tm="0">
                                          <p:val>
                                            <p:fltVal val="0"/>
                                          </p:val>
                                        </p:tav>
                                        <p:tav tm="100000">
                                          <p:val>
                                            <p:strVal val="#ppt_w"/>
                                          </p:val>
                                        </p:tav>
                                      </p:tavLst>
                                    </p:anim>
                                    <p:anim calcmode="lin" valueType="num">
                                      <p:cBhvr>
                                        <p:cTn id="8" dur="1000" fill="hold"/>
                                        <p:tgtEl>
                                          <p:spTgt spid="348"/>
                                        </p:tgtEl>
                                        <p:attrNameLst>
                                          <p:attrName>ppt_h</p:attrName>
                                        </p:attrNameLst>
                                      </p:cBhvr>
                                      <p:tavLst>
                                        <p:tav tm="0">
                                          <p:val>
                                            <p:fltVal val="0"/>
                                          </p:val>
                                        </p:tav>
                                        <p:tav tm="100000">
                                          <p:val>
                                            <p:strVal val="#ppt_h"/>
                                          </p:val>
                                        </p:tav>
                                      </p:tavLst>
                                    </p:anim>
                                    <p:anim calcmode="lin" valueType="num">
                                      <p:cBhvr>
                                        <p:cTn id="9" dur="1000" fill="hold"/>
                                        <p:tgtEl>
                                          <p:spTgt spid="3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8" grpId="1"/>
    </p:bldLst>
  </p:timing>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À gauche, se creusent des boutiques obscures, basses, écrasées, laissant échapper des souffles froids de caveau. Il y a là des bouquinistes, des marchands de jouets d’enfant, des cartonniers, dont les étalages gris de poussière dorment vaguement dans l’o"/>
          <p:cNvSpPr txBox="1"/>
          <p:nvPr/>
        </p:nvSpPr>
        <p:spPr>
          <a:xfrm>
            <a:off x="302517" y="1930399"/>
            <a:ext cx="23778965" cy="985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8000">
                <a:solidFill>
                  <a:srgbClr val="212529"/>
                </a:solidFill>
                <a:latin typeface="Helvetica"/>
                <a:ea typeface="Helvetica"/>
                <a:cs typeface="Helvetica"/>
                <a:sym typeface="Helvetica"/>
              </a:defRPr>
            </a:pPr>
            <a:r>
              <a:t>À gauche, se creusent des boutiques obscures, basses, écrasées, laissant échapper des souffles froids de caveau. Il y a là des bouquinistes, des marchands de jouets d’enfant, des cartonniers, dont les étalages gris de poussière dorment vaguement dans l’ombre</a:t>
            </a:r>
          </a:p>
          <a:p>
            <a:pPr algn="l" defTabSz="457200">
              <a:defRPr sz="8000">
                <a:solidFill>
                  <a:srgbClr val="212529"/>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Le registre réalist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réaliste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52"/>
                                        </p:tgtEl>
                                        <p:attrNameLst>
                                          <p:attrName>style.visibility</p:attrName>
                                        </p:attrNameLst>
                                      </p:cBhvr>
                                      <p:to>
                                        <p:strVal val="visible"/>
                                      </p:to>
                                    </p:set>
                                    <p:anim calcmode="lin" valueType="num">
                                      <p:cBhvr>
                                        <p:cTn id="7" dur="1000" fill="hold"/>
                                        <p:tgtEl>
                                          <p:spTgt spid="352"/>
                                        </p:tgtEl>
                                        <p:attrNameLst>
                                          <p:attrName>ppt_w</p:attrName>
                                        </p:attrNameLst>
                                      </p:cBhvr>
                                      <p:tavLst>
                                        <p:tav tm="0">
                                          <p:val>
                                            <p:fltVal val="0"/>
                                          </p:val>
                                        </p:tav>
                                        <p:tav tm="100000">
                                          <p:val>
                                            <p:strVal val="#ppt_w"/>
                                          </p:val>
                                        </p:tav>
                                      </p:tavLst>
                                    </p:anim>
                                    <p:anim calcmode="lin" valueType="num">
                                      <p:cBhvr>
                                        <p:cTn id="8" dur="1000" fill="hold"/>
                                        <p:tgtEl>
                                          <p:spTgt spid="352"/>
                                        </p:tgtEl>
                                        <p:attrNameLst>
                                          <p:attrName>ppt_h</p:attrName>
                                        </p:attrNameLst>
                                      </p:cBhvr>
                                      <p:tavLst>
                                        <p:tav tm="0">
                                          <p:val>
                                            <p:fltVal val="0"/>
                                          </p:val>
                                        </p:tav>
                                        <p:tav tm="100000">
                                          <p:val>
                                            <p:strVal val="#ppt_h"/>
                                          </p:val>
                                        </p:tav>
                                      </p:tavLst>
                                    </p:anim>
                                    <p:anim calcmode="lin" valueType="num">
                                      <p:cBhvr>
                                        <p:cTn id="9" dur="1000" fill="hold"/>
                                        <p:tgtEl>
                                          <p:spTgt spid="3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1"/>
    </p:bldLst>
  </p:timing>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Il importe qu’on sache un peu ce que c’est que M. Bonaparte. À l’heure qu’il est, grâce à la suppression de la tribune, grâce à la suppression de la presse, grâce à la suppression de la parole, de la liberté et de la vérité, suppression qui a eu pour rés"/>
          <p:cNvSpPr txBox="1"/>
          <p:nvPr>
            <p:ph type="title"/>
          </p:nvPr>
        </p:nvSpPr>
        <p:spPr>
          <a:xfrm>
            <a:off x="564734" y="214546"/>
            <a:ext cx="23254532" cy="14401975"/>
          </a:xfrm>
          <a:prstGeom prst="rect">
            <a:avLst/>
          </a:prstGeom>
        </p:spPr>
        <p:txBody>
          <a:bodyPr/>
          <a:lstStyle/>
          <a:p>
            <a:pPr algn="l" defTabSz="388620">
              <a:defRPr sz="7140">
                <a:solidFill>
                  <a:srgbClr val="000000"/>
                </a:solidFill>
                <a:latin typeface="Helvetica"/>
                <a:ea typeface="Helvetica"/>
                <a:cs typeface="Helvetica"/>
                <a:sym typeface="Helvetica"/>
              </a:defRPr>
            </a:pPr>
            <a:r>
              <a:t>Il importe qu’on sache un peu ce que c’est que M. Bonaparte. À l’heure qu’il est, grâce à la suppression de la tribune, grâce à la suppression de la presse, grâce à la suppression de la parole, de la liberté et de la vérité, suppression qui a eu pour résultat de tout permettre à M. Bonaparte. Le crime de M. Bonaparte n’est pas crime, il s’appelle nécessité ; le guet-apens de M. Bonaparte n’est pas guet-apens, il s’appelle défense de l’ordre ; les vols de M. Bonaparte ne sont pas vols, ils s’appellent mesures d’État ; les meurtres de M. Bonaparte ne sont pas meurtres, ils s’appellent salut public.</a:t>
            </a:r>
          </a:p>
          <a:p>
            <a:pPr algn="l" defTabSz="388620">
              <a:defRPr sz="7140">
                <a:solidFill>
                  <a:srgbClr val="000000"/>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Le registre polém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polémique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56"/>
                                        </p:tgtEl>
                                        <p:attrNameLst>
                                          <p:attrName>style.visibility</p:attrName>
                                        </p:attrNameLst>
                                      </p:cBhvr>
                                      <p:to>
                                        <p:strVal val="visible"/>
                                      </p:to>
                                    </p:set>
                                    <p:anim calcmode="lin" valueType="num">
                                      <p:cBhvr>
                                        <p:cTn id="7" dur="1000" fill="hold"/>
                                        <p:tgtEl>
                                          <p:spTgt spid="356"/>
                                        </p:tgtEl>
                                        <p:attrNameLst>
                                          <p:attrName>ppt_w</p:attrName>
                                        </p:attrNameLst>
                                      </p:cBhvr>
                                      <p:tavLst>
                                        <p:tav tm="0">
                                          <p:val>
                                            <p:fltVal val="0"/>
                                          </p:val>
                                        </p:tav>
                                        <p:tav tm="100000">
                                          <p:val>
                                            <p:strVal val="#ppt_w"/>
                                          </p:val>
                                        </p:tav>
                                      </p:tavLst>
                                    </p:anim>
                                    <p:anim calcmode="lin" valueType="num">
                                      <p:cBhvr>
                                        <p:cTn id="8" dur="1000" fill="hold"/>
                                        <p:tgtEl>
                                          <p:spTgt spid="356"/>
                                        </p:tgtEl>
                                        <p:attrNameLst>
                                          <p:attrName>ppt_h</p:attrName>
                                        </p:attrNameLst>
                                      </p:cBhvr>
                                      <p:tavLst>
                                        <p:tav tm="0">
                                          <p:val>
                                            <p:fltVal val="0"/>
                                          </p:val>
                                        </p:tav>
                                        <p:tav tm="100000">
                                          <p:val>
                                            <p:strVal val="#ppt_h"/>
                                          </p:val>
                                        </p:tav>
                                      </p:tavLst>
                                    </p:anim>
                                    <p:anim calcmode="lin" valueType="num">
                                      <p:cBhvr>
                                        <p:cTn id="9" dur="1000" fill="hold"/>
                                        <p:tgtEl>
                                          <p:spTgt spid="3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6" grpId="1"/>
    </p:bldLst>
  </p:timing>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ŒNONE : Juste ciel ! tout mon sang dans mes veines se glace !  Ô désespoir ! ô crime ! ô déplorable race !  Voyage infortuné ! Rivage malheureux,  Fallait-il approcher de tes bords dangereux !…"/>
          <p:cNvSpPr txBox="1"/>
          <p:nvPr>
            <p:ph type="title"/>
          </p:nvPr>
        </p:nvSpPr>
        <p:spPr>
          <a:xfrm>
            <a:off x="866547" y="450849"/>
            <a:ext cx="23067696" cy="12461746"/>
          </a:xfrm>
          <a:prstGeom prst="rect">
            <a:avLst/>
          </a:prstGeom>
        </p:spPr>
        <p:txBody>
          <a:bodyPr/>
          <a:lstStyle/>
          <a:p>
            <a:pPr algn="l" defTabSz="397763">
              <a:spcBef>
                <a:spcPts val="1300"/>
              </a:spcBef>
              <a:defRPr sz="8700">
                <a:solidFill>
                  <a:srgbClr val="212529"/>
                </a:solidFill>
                <a:latin typeface="Helvetica"/>
                <a:ea typeface="Helvetica"/>
                <a:cs typeface="Helvetica"/>
                <a:sym typeface="Helvetica"/>
              </a:defRPr>
            </a:pPr>
            <a:r>
              <a:t>ŒNONE : Juste ciel ! tout mon sang dans mes veines se glace ! </a:t>
            </a:r>
            <a:br/>
            <a:r>
              <a:t>Ô désespoir ! ô crime ! ô déplorable race ! </a:t>
            </a:r>
            <a:br/>
            <a:r>
              <a:t>Voyage infortuné ! Rivage malheureux, </a:t>
            </a:r>
            <a:br/>
            <a:r>
              <a:t>Fallait-il approcher de tes bords dangereux !</a:t>
            </a:r>
          </a:p>
          <a:p>
            <a:pPr algn="r" defTabSz="397763">
              <a:spcBef>
                <a:spcPts val="1300"/>
              </a:spcBef>
              <a:defRPr sz="8700">
                <a:solidFill>
                  <a:srgbClr val="212529"/>
                </a:solidFill>
                <a:latin typeface="Helvetica"/>
                <a:ea typeface="Helvetica"/>
                <a:cs typeface="Helvetica"/>
                <a:sym typeface="Helvetica"/>
              </a:defRPr>
            </a:pPr>
            <a:r>
              <a:t>Racine, Phèdre, I,3</a:t>
            </a:r>
          </a:p>
          <a:p>
            <a:pPr algn="l" defTabSz="397763">
              <a:defRPr sz="8700">
                <a:solidFill>
                  <a:srgbClr val="212529"/>
                </a:solidFill>
                <a:latin typeface="Helvetica"/>
                <a:ea typeface="Helvetica"/>
                <a:cs typeface="Helvetica"/>
                <a:sym typeface="Helvetica"/>
              </a:defRPr>
            </a:pPr>
          </a:p>
          <a:p>
            <a:pPr algn="l" defTabSz="397763">
              <a:defRPr sz="8700">
                <a:solidFill>
                  <a:srgbClr val="212529"/>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Le registre tragique"/>
          <p:cNvSpPr/>
          <p:nvPr/>
        </p:nvSpPr>
        <p:spPr>
          <a:xfrm>
            <a:off x="6338623" y="1852576"/>
            <a:ext cx="11706754" cy="10010848"/>
          </a:xfrm>
          <a:prstGeom prst="ellipse">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2600">
                <a:solidFill>
                  <a:srgbClr val="FFFFFF"/>
                </a:solidFill>
                <a:latin typeface="Avenir Next Condensed Regular"/>
                <a:ea typeface="Avenir Next Condensed Regular"/>
                <a:cs typeface="Avenir Next Condensed Regular"/>
                <a:sym typeface="Avenir Next Condensed Regular"/>
              </a:defRPr>
            </a:lvl1pPr>
          </a:lstStyle>
          <a:p>
            <a:pPr/>
            <a:r>
              <a:t>Le registre tragique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60"/>
                                        </p:tgtEl>
                                        <p:attrNameLst>
                                          <p:attrName>style.visibility</p:attrName>
                                        </p:attrNameLst>
                                      </p:cBhvr>
                                      <p:to>
                                        <p:strVal val="visible"/>
                                      </p:to>
                                    </p:set>
                                    <p:anim calcmode="lin" valueType="num">
                                      <p:cBhvr>
                                        <p:cTn id="7" dur="1000" fill="hold"/>
                                        <p:tgtEl>
                                          <p:spTgt spid="360"/>
                                        </p:tgtEl>
                                        <p:attrNameLst>
                                          <p:attrName>ppt_w</p:attrName>
                                        </p:attrNameLst>
                                      </p:cBhvr>
                                      <p:tavLst>
                                        <p:tav tm="0">
                                          <p:val>
                                            <p:fltVal val="0"/>
                                          </p:val>
                                        </p:tav>
                                        <p:tav tm="100000">
                                          <p:val>
                                            <p:strVal val="#ppt_w"/>
                                          </p:val>
                                        </p:tav>
                                      </p:tavLst>
                                    </p:anim>
                                    <p:anim calcmode="lin" valueType="num">
                                      <p:cBhvr>
                                        <p:cTn id="8" dur="1000" fill="hold"/>
                                        <p:tgtEl>
                                          <p:spTgt spid="360"/>
                                        </p:tgtEl>
                                        <p:attrNameLst>
                                          <p:attrName>ppt_h</p:attrName>
                                        </p:attrNameLst>
                                      </p:cBhvr>
                                      <p:tavLst>
                                        <p:tav tm="0">
                                          <p:val>
                                            <p:fltVal val="0"/>
                                          </p:val>
                                        </p:tav>
                                        <p:tav tm="100000">
                                          <p:val>
                                            <p:strVal val="#ppt_h"/>
                                          </p:val>
                                        </p:tav>
                                      </p:tavLst>
                                    </p:anim>
                                    <p:anim calcmode="lin" valueType="num">
                                      <p:cBhvr>
                                        <p:cTn id="9" dur="1000" fill="hold"/>
                                        <p:tgtEl>
                                          <p:spTgt spid="3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Procédés et caractéristiques…"/>
          <p:cNvSpPr txBox="1"/>
          <p:nvPr/>
        </p:nvSpPr>
        <p:spPr>
          <a:xfrm>
            <a:off x="577860" y="2273300"/>
            <a:ext cx="22419811" cy="916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8500">
                <a:solidFill>
                  <a:srgbClr val="567FA2"/>
                </a:solidFill>
                <a:latin typeface="Helvetica"/>
                <a:ea typeface="Helvetica"/>
                <a:cs typeface="Helvetica"/>
                <a:sym typeface="Helvetica"/>
              </a:defRPr>
            </a:pPr>
            <a:r>
              <a:t>Procédés et caractéristiques </a:t>
            </a:r>
            <a:endParaRPr>
              <a:solidFill>
                <a:srgbClr val="061B6A"/>
              </a:solidFill>
            </a:endParaRP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Champ lexical de l’affectivité, des sentiments</a:t>
            </a: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Phrases exclamatives et interrogatives, interjections</a:t>
            </a:r>
          </a:p>
          <a:p>
            <a:pPr marL="1639005" indent="-1499305" algn="just" defTabSz="457200">
              <a:buClr>
                <a:srgbClr val="061B6A"/>
              </a:buClr>
              <a:buSzPct val="100000"/>
              <a:buFont typeface="TimesNewRomanPSMT"/>
              <a:buChar char="•"/>
              <a:defRPr b="1" sz="8500">
                <a:solidFill>
                  <a:srgbClr val="061B6A"/>
                </a:solidFill>
                <a:latin typeface="Helvetica"/>
                <a:ea typeface="Helvetica"/>
                <a:cs typeface="Helvetica"/>
                <a:sym typeface="Helvetica"/>
              </a:defRPr>
            </a:pPr>
            <a:r>
              <a:t>Fréquente narration à la première personne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 calcmode="lin" valueType="num">
                                      <p:cBhvr>
                                        <p:cTn id="9" dur="1000" fill="hold"/>
                                        <p:tgtEl>
                                          <p:spTgt spid="1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