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Gilles Allain"/>
          <p:cNvSpPr/>
          <p:nvPr>
            <p:ph type="body" sz="quarter" idx="21"/>
          </p:nvPr>
        </p:nvSpPr>
        <p:spPr>
          <a:xfrm>
            <a:off x="1270000" y="6362700"/>
            <a:ext cx="10464800" cy="469900"/>
          </a:xfrm>
          <a:prstGeom prst="rect">
            <a:avLst/>
          </a:prstGeom>
        </p:spPr>
        <p:txBody>
          <a:bodyPr anchor="t">
            <a:spAutoFit/>
          </a:bodyPr>
          <a:lstStyle>
            <a:lvl1pPr marL="0" indent="0" algn="ctr">
              <a:spcBef>
                <a:spcPts val="0"/>
              </a:spcBef>
              <a:buSzTx/>
              <a:buNone/>
              <a:defRPr i="1" sz="2400"/>
            </a:lvl1pPr>
          </a:lstStyle>
          <a:p>
            <a:pPr/>
            <a:r>
              <a:t>-Gilles Allain</a:t>
            </a:r>
          </a:p>
        </p:txBody>
      </p:sp>
      <p:sp>
        <p:nvSpPr>
          <p:cNvPr id="94" name="« Saisissez une citation ici. »"/>
          <p:cNvSpPr/>
          <p:nvPr>
            <p:ph type="body" sz="quarter" idx="22"/>
          </p:nvPr>
        </p:nvSpPr>
        <p:spPr>
          <a:xfrm>
            <a:off x="1270000" y="4267200"/>
            <a:ext cx="10464800" cy="685800"/>
          </a:xfrm>
          <a:prstGeom prst="rect">
            <a:avLst/>
          </a:prstGeom>
        </p:spPr>
        <p:txBody>
          <a:bodyPr>
            <a:spAutoFit/>
          </a:bodyPr>
          <a:lstStyle>
            <a:lvl1pPr marL="0" indent="0" algn="ctr">
              <a:spcBef>
                <a:spcPts val="0"/>
              </a:spcBef>
              <a:buSzTx/>
              <a:buNone/>
            </a:lvl1pPr>
          </a:lstStyle>
          <a:p>
            <a:pPr/>
            <a:r>
              <a:t>« Saisissez une citation ici. » </a:t>
            </a:r>
          </a:p>
        </p:txBody>
      </p:sp>
      <p:sp>
        <p:nvSpPr>
          <p:cNvPr id="9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932781" y="-12700"/>
            <a:ext cx="16551777" cy="11034518"/>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21"/>
          </p:nvPr>
        </p:nvSpPr>
        <p:spPr>
          <a:xfrm>
            <a:off x="-647700" y="495300"/>
            <a:ext cx="12369801" cy="6142538"/>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lstStyle/>
          <a:p>
            <a:pPr/>
            <a:r>
              <a:t>Texte du titre</a:t>
            </a:r>
          </a:p>
        </p:txBody>
      </p:sp>
      <p:sp>
        <p:nvSpPr>
          <p:cNvPr id="22" name="Texte niveau 1…"/>
          <p:cNvSpPr txBox="1"/>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idx="21"/>
          </p:nvPr>
        </p:nvSpPr>
        <p:spPr>
          <a:xfrm>
            <a:off x="2457644" y="-138499"/>
            <a:ext cx="13504629" cy="9003086"/>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635000"/>
            <a:ext cx="5334000" cy="39878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idx="21"/>
          </p:nvPr>
        </p:nvSpPr>
        <p:spPr>
          <a:xfrm>
            <a:off x="4473575" y="2032000"/>
            <a:ext cx="10287000" cy="6858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p:spTree>
      <p:nvGrpSpPr>
        <p:cNvPr id="1" name=""/>
        <p:cNvGrpSpPr/>
        <p:nvPr/>
      </p:nvGrpSpPr>
      <p:grpSpPr>
        <a:xfrm>
          <a:off x="0" y="0"/>
          <a:ext cx="0" cy="0"/>
          <a:chOff x="0" y="0"/>
          <a:chExt cx="0" cy="0"/>
        </a:xfrm>
      </p:grpSpPr>
      <p:sp>
        <p:nvSpPr>
          <p:cNvPr id="83" name="Image"/>
          <p:cNvSpPr/>
          <p:nvPr>
            <p:ph type="pic" sz="quarter" idx="21"/>
          </p:nvPr>
        </p:nvSpPr>
        <p:spPr>
          <a:xfrm>
            <a:off x="6426200" y="4965700"/>
            <a:ext cx="5886450" cy="3924300"/>
          </a:xfrm>
          <a:prstGeom prst="rect">
            <a:avLst/>
          </a:prstGeom>
        </p:spPr>
        <p:txBody>
          <a:bodyPr lIns="91439" tIns="45719" rIns="91439" bIns="45719" anchor="t">
            <a:noAutofit/>
          </a:bodyPr>
          <a:lstStyle/>
          <a:p>
            <a:pPr/>
          </a:p>
        </p:txBody>
      </p:sp>
      <p:sp>
        <p:nvSpPr>
          <p:cNvPr id="84" name="Image"/>
          <p:cNvSpPr/>
          <p:nvPr>
            <p:ph type="pic" sz="quarter" idx="22"/>
          </p:nvPr>
        </p:nvSpPr>
        <p:spPr>
          <a:xfrm>
            <a:off x="6737350" y="639233"/>
            <a:ext cx="5880100" cy="3920067"/>
          </a:xfrm>
          <a:prstGeom prst="rect">
            <a:avLst/>
          </a:prstGeom>
        </p:spPr>
        <p:txBody>
          <a:bodyPr lIns="91439" tIns="45719" rIns="91439" bIns="45719" anchor="t">
            <a:noAutofit/>
          </a:bodyPr>
          <a:lstStyle/>
          <a:p>
            <a:pPr/>
          </a:p>
        </p:txBody>
      </p:sp>
      <p:sp>
        <p:nvSpPr>
          <p:cNvPr id="85" name="Image"/>
          <p:cNvSpPr/>
          <p:nvPr>
            <p:ph type="pic" idx="23"/>
          </p:nvPr>
        </p:nvSpPr>
        <p:spPr>
          <a:xfrm>
            <a:off x="-3400425" y="-127000"/>
            <a:ext cx="13525500" cy="90170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exte du titre"/>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5830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Les points de vue et les narrateurs"/>
          <p:cNvSpPr txBox="1"/>
          <p:nvPr>
            <p:ph type="ctrTitle"/>
          </p:nvPr>
        </p:nvSpPr>
        <p:spPr>
          <a:prstGeom prst="rect">
            <a:avLst/>
          </a:prstGeom>
        </p:spPr>
        <p:txBody>
          <a:bodyPr/>
          <a:lstStyle/>
          <a:p>
            <a:pPr/>
            <a:r>
              <a:t>Les points de vue et les narrateurs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lt" backwards="0">
                                    <p:tmAbs val="0"/>
                                  </p:iterate>
                                  <p:childTnLst>
                                    <p:set>
                                      <p:cBhvr>
                                        <p:cTn id="6" fill="hold"/>
                                        <p:tgtEl>
                                          <p:spTgt spid="119"/>
                                        </p:tgtEl>
                                        <p:attrNameLst>
                                          <p:attrName>style.visibility</p:attrName>
                                        </p:attrNameLst>
                                      </p:cBhvr>
                                      <p:to>
                                        <p:strVal val="visible"/>
                                      </p:to>
                                    </p:set>
                                    <p:anim calcmode="lin" valueType="num">
                                      <p:cBhvr>
                                        <p:cTn id="7" dur="1000" fill="hold"/>
                                        <p:tgtEl>
                                          <p:spTgt spid="119"/>
                                        </p:tgtEl>
                                        <p:attrNameLst>
                                          <p:attrName>ppt_x</p:attrName>
                                        </p:attrNameLst>
                                      </p:cBhvr>
                                      <p:tavLst>
                                        <p:tav tm="0">
                                          <p:val>
                                            <p:strVal val="0-#ppt_w/2"/>
                                          </p:val>
                                        </p:tav>
                                        <p:tav tm="100000">
                                          <p:val>
                                            <p:strVal val="#ppt_x"/>
                                          </p:val>
                                        </p:tav>
                                      </p:tavLst>
                                    </p:anim>
                                    <p:anim calcmode="lin" valueType="num">
                                      <p:cBhvr>
                                        <p:cTn id="8" dur="10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19" grpId="1"/>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Les différents points de vue"/>
          <p:cNvSpPr txBox="1"/>
          <p:nvPr>
            <p:ph type="title"/>
          </p:nvPr>
        </p:nvSpPr>
        <p:spPr>
          <a:xfrm>
            <a:off x="1270000" y="2616674"/>
            <a:ext cx="10464801" cy="3302001"/>
          </a:xfrm>
          <a:prstGeom prst="rect">
            <a:avLst/>
          </a:prstGeom>
        </p:spPr>
        <p:txBody>
          <a:bodyPr/>
          <a:lstStyle/>
          <a:p>
            <a:pPr/>
            <a:r>
              <a:t>Les différents points de vue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55"/>
                                        </p:tgtEl>
                                        <p:attrNameLst>
                                          <p:attrName>style.visibility</p:attrName>
                                        </p:attrNameLst>
                                      </p:cBhvr>
                                      <p:to>
                                        <p:strVal val="visible"/>
                                      </p:to>
                                    </p:set>
                                    <p:animEffect filter="wipe(left)" transition="in">
                                      <p:cBhvr>
                                        <p:cTn id="7" dur="1000"/>
                                        <p:tgtEl>
                                          <p:spTgt spid="1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5" grpId="1"/>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Le point de vue est un choix que fait le narrateur pour raconter son histoire: il choisit un angle de vue, un jeu de “caméras”. Le point de vue est en relation avec ce qu’il sait des faits et des événements."/>
          <p:cNvSpPr txBox="1"/>
          <p:nvPr>
            <p:ph type="title"/>
          </p:nvPr>
        </p:nvSpPr>
        <p:spPr>
          <a:xfrm>
            <a:off x="1269999" y="880672"/>
            <a:ext cx="10464801" cy="3302001"/>
          </a:xfrm>
          <a:prstGeom prst="rect">
            <a:avLst/>
          </a:prstGeom>
        </p:spPr>
        <p:txBody>
          <a:bodyPr/>
          <a:lstStyle>
            <a:lvl1pPr defTabSz="297941">
              <a:defRPr sz="4080"/>
            </a:lvl1pPr>
          </a:lstStyle>
          <a:p>
            <a:pPr/>
            <a:r>
              <a:t>Le point de vue est un choix que fait le narrateur pour raconter son histoire: il choisit un angle de vue, un jeu de “caméras”. Le point de vue est en relation avec ce qu’il sait des faits et des événements.</a:t>
            </a:r>
          </a:p>
        </p:txBody>
      </p:sp>
      <p:pic>
        <p:nvPicPr>
          <p:cNvPr id="158" name="2EE32EA2-A9A8-4B3E-9323-29CBBA964936-L0-001.png" descr="2EE32EA2-A9A8-4B3E-9323-29CBBA964936-L0-001.png"/>
          <p:cNvPicPr>
            <a:picLocks noChangeAspect="1"/>
          </p:cNvPicPr>
          <p:nvPr/>
        </p:nvPicPr>
        <p:blipFill>
          <a:blip r:embed="rId2">
            <a:extLst/>
          </a:blip>
          <a:stretch>
            <a:fillRect/>
          </a:stretch>
        </p:blipFill>
        <p:spPr>
          <a:xfrm>
            <a:off x="3923273" y="4090782"/>
            <a:ext cx="5158254" cy="5158253"/>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57"/>
                                        </p:tgtEl>
                                        <p:attrNameLst>
                                          <p:attrName>style.visibility</p:attrName>
                                        </p:attrNameLst>
                                      </p:cBhvr>
                                      <p:to>
                                        <p:strVal val="visible"/>
                                      </p:to>
                                    </p:set>
                                    <p:animEffect filter="wipe(left)" transition="in">
                                      <p:cBhvr>
                                        <p:cTn id="7" dur="1000"/>
                                        <p:tgtEl>
                                          <p:spTgt spid="157"/>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 grpId="2" fill="hold">
                                  <p:stCondLst>
                                    <p:cond delay="0"/>
                                  </p:stCondLst>
                                  <p:iterate type="el" backwards="0">
                                    <p:tmAbs val="0"/>
                                  </p:iterate>
                                  <p:childTnLst>
                                    <p:set>
                                      <p:cBhvr>
                                        <p:cTn id="11" fill="hold"/>
                                        <p:tgtEl>
                                          <p:spTgt spid="158"/>
                                        </p:tgtEl>
                                        <p:attrNameLst>
                                          <p:attrName>style.visibility</p:attrName>
                                        </p:attrNameLst>
                                      </p:cBhvr>
                                      <p:to>
                                        <p:strVal val="visible"/>
                                      </p:to>
                                    </p:set>
                                    <p:anim calcmode="lin" valueType="num">
                                      <p:cBhvr>
                                        <p:cTn id="12" dur="1000" fill="hold"/>
                                        <p:tgtEl>
                                          <p:spTgt spid="158"/>
                                        </p:tgtEl>
                                        <p:attrNameLst>
                                          <p:attrName>ppt_x</p:attrName>
                                        </p:attrNameLst>
                                      </p:cBhvr>
                                      <p:tavLst>
                                        <p:tav tm="0">
                                          <p:val>
                                            <p:strVal val="0-#ppt_w/2"/>
                                          </p:val>
                                        </p:tav>
                                        <p:tav tm="100000">
                                          <p:val>
                                            <p:strVal val="#ppt_x"/>
                                          </p:val>
                                        </p:tav>
                                      </p:tavLst>
                                    </p:anim>
                                    <p:anim calcmode="lin" valueType="num">
                                      <p:cBhvr>
                                        <p:cTn id="13" dur="1000" fill="hold"/>
                                        <p:tgtEl>
                                          <p:spTgt spid="1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7" grpId="1"/>
      <p:bldP build="whole" bldLvl="1" animBg="1" rev="0" advAuto="0" spid="158" grpId="2"/>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0" name="2EE32EA2-A9A8-4B3E-9323-29CBBA964936-L0-001.png" descr="2EE32EA2-A9A8-4B3E-9323-29CBBA964936-L0-001.png"/>
          <p:cNvPicPr>
            <a:picLocks noChangeAspect="1"/>
          </p:cNvPicPr>
          <p:nvPr>
            <p:ph type="pic" idx="21"/>
          </p:nvPr>
        </p:nvPicPr>
        <p:blipFill>
          <a:blip r:embed="rId2">
            <a:extLst/>
          </a:blip>
          <a:srcRect l="0" t="0" r="0" b="0"/>
          <a:stretch>
            <a:fillRect/>
          </a:stretch>
        </p:blipFill>
        <p:spPr>
          <a:xfrm>
            <a:off x="7882121" y="394579"/>
            <a:ext cx="4710153" cy="4710154"/>
          </a:xfrm>
          <a:prstGeom prst="rect">
            <a:avLst/>
          </a:prstGeom>
        </p:spPr>
      </p:pic>
      <p:sp>
        <p:nvSpPr>
          <p:cNvPr id="161" name="a) L'homme s'arrête de courir, il demande l'heure à un passant. Ses mains tremblent."/>
          <p:cNvSpPr/>
          <p:nvPr/>
        </p:nvSpPr>
        <p:spPr>
          <a:xfrm>
            <a:off x="189608" y="330467"/>
            <a:ext cx="7508944" cy="1935457"/>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000"/>
            </a:lvl1pPr>
          </a:lstStyle>
          <a:p>
            <a:pPr/>
            <a:r>
              <a:t>a) L'homme s'arrête de courir, il demande l'heure à un passant. Ses mains tremblent.</a:t>
            </a:r>
          </a:p>
        </p:txBody>
      </p:sp>
      <p:sp>
        <p:nvSpPr>
          <p:cNvPr id="162" name="b) Il n'avait plus de souffle alors il a dû s'arrêter de courir. Il ne savait pas combien de temps il lui restait, alors il a aperçu un passant et lui a demandé l'heure, mais il n'a même pas entendu sa réponse. Il'était complètement paniqué !"/>
          <p:cNvSpPr/>
          <p:nvPr/>
        </p:nvSpPr>
        <p:spPr>
          <a:xfrm>
            <a:off x="67783" y="2326716"/>
            <a:ext cx="7752593" cy="347349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b) Il n'avait plus de souffle alors il a dû s'arrêter de courir. Il ne savait pas combien de temps il lui restait, alors il a aperçu un passant et lui a demandé l'heure, mais il n'a même pas entendu sa réponse. Il'était complètement paniqué !</a:t>
            </a:r>
          </a:p>
        </p:txBody>
      </p:sp>
      <p:sp>
        <p:nvSpPr>
          <p:cNvPr id="163" name="c) Samir n'en peut plus et s'arrête de courir. Il se rendra compte plus tard de son erreur, mais pour l'heure il panique. Ses mains tremblent, il n'arrive plus à réfléchir. Il demande l'heure mais n'écoute pas la réponse. Il est comme ça Samir, il n'écou"/>
          <p:cNvSpPr/>
          <p:nvPr/>
        </p:nvSpPr>
        <p:spPr>
          <a:xfrm>
            <a:off x="189608" y="6209884"/>
            <a:ext cx="12381936" cy="283391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c) Samir n'en peut plus et s'arrête de courir. Il se rendra compte plus tard de son erreur, mais pour l'heure il panique. Ses mains tremblent, il n'arrive plus à réfléchir. Il demande l'heure mais n'écoute pas la réponse. Il est comme ça Samir, il n'écoute jamais ce que lui disent les gens.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61"/>
                                        </p:tgtEl>
                                        <p:attrNameLst>
                                          <p:attrName>style.visibility</p:attrName>
                                        </p:attrNameLst>
                                      </p:cBhvr>
                                      <p:to>
                                        <p:strVal val="visible"/>
                                      </p:to>
                                    </p:set>
                                    <p:animEffect filter="wipe(left)" transition="in">
                                      <p:cBhvr>
                                        <p:cTn id="7" dur="1000"/>
                                        <p:tgtEl>
                                          <p:spTgt spid="161"/>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62"/>
                                        </p:tgtEl>
                                        <p:attrNameLst>
                                          <p:attrName>style.visibility</p:attrName>
                                        </p:attrNameLst>
                                      </p:cBhvr>
                                      <p:to>
                                        <p:strVal val="visible"/>
                                      </p:to>
                                    </p:set>
                                    <p:animEffect filter="wipe(left)" transition="in">
                                      <p:cBhvr>
                                        <p:cTn id="12" dur="1000"/>
                                        <p:tgtEl>
                                          <p:spTgt spid="162"/>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2" grpId="3" fill="hold">
                                  <p:stCondLst>
                                    <p:cond delay="0"/>
                                  </p:stCondLst>
                                  <p:iterate type="el" backwards="0">
                                    <p:tmAbs val="0"/>
                                  </p:iterate>
                                  <p:childTnLst>
                                    <p:set>
                                      <p:cBhvr>
                                        <p:cTn id="16" fill="hold"/>
                                        <p:tgtEl>
                                          <p:spTgt spid="163"/>
                                        </p:tgtEl>
                                        <p:attrNameLst>
                                          <p:attrName>style.visibility</p:attrName>
                                        </p:attrNameLst>
                                      </p:cBhvr>
                                      <p:to>
                                        <p:strVal val="visible"/>
                                      </p:to>
                                    </p:set>
                                    <p:animEffect filter="wipe(left)" transition="in">
                                      <p:cBhvr>
                                        <p:cTn id="17" dur="1000"/>
                                        <p:tgtEl>
                                          <p:spTgt spid="1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3" grpId="3"/>
      <p:bldP build="whole" bldLvl="1" animBg="1" rev="0" advAuto="0" spid="161" grpId="1"/>
      <p:bldP build="whole" bldLvl="1" animBg="1" rev="0" advAuto="0" spid="162" grpId="2"/>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a) L'homme s'arrête de courir, il demande l'heure à un passant. Ses mains tremblent."/>
          <p:cNvSpPr/>
          <p:nvPr/>
        </p:nvSpPr>
        <p:spPr>
          <a:xfrm>
            <a:off x="189608" y="330467"/>
            <a:ext cx="7508944" cy="1935457"/>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000"/>
            </a:lvl1pPr>
          </a:lstStyle>
          <a:p>
            <a:pPr/>
            <a:r>
              <a:t>a) L'homme s'arrête de courir, il demande l'heure à un passant. Ses mains tremblent.</a:t>
            </a:r>
          </a:p>
        </p:txBody>
      </p:sp>
      <p:sp>
        <p:nvSpPr>
          <p:cNvPr id="166" name="c) Samir n'en peut plus et s'arrête de courir. Il se rendra compte plus tard de son erreur, mais pour l'heure il panique. Ses mains tremblent, il n'arrive plus à réfléchir. Il demande l'heure mais n'écoute pas la réponse. Il est comme ça Samir, il n'écou"/>
          <p:cNvSpPr/>
          <p:nvPr/>
        </p:nvSpPr>
        <p:spPr>
          <a:xfrm>
            <a:off x="189608" y="6209884"/>
            <a:ext cx="12381936" cy="283391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c) Samir n'en peut plus et s'arrête de courir. Il se rendra compte plus tard de son erreur, mais pour l'heure il panique. Ses mains tremblent, il n'arrive plus à réfléchir. Il demande l'heure mais n'écoute pas la réponse. Il est comme ça Samir, il n'écoute jamais ce que lui disent les gens.</a:t>
            </a:r>
          </a:p>
        </p:txBody>
      </p:sp>
      <p:sp>
        <p:nvSpPr>
          <p:cNvPr id="167" name="Dans quel extrait le narrateur connaît-il tout de l'histoire et de son personnage ?"/>
          <p:cNvSpPr/>
          <p:nvPr/>
        </p:nvSpPr>
        <p:spPr>
          <a:xfrm>
            <a:off x="8382329" y="208642"/>
            <a:ext cx="4204444" cy="370191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300"/>
            </a:lvl1pPr>
          </a:lstStyle>
          <a:p>
            <a:pPr/>
            <a:r>
              <a:t>Dans quel extrait le narrateur connaît-il tout de l'histoire et de son personnage ?</a:t>
            </a:r>
          </a:p>
        </p:txBody>
      </p:sp>
      <p:sp>
        <p:nvSpPr>
          <p:cNvPr id="168" name="b) Il n'avait plus de souffle alors il a dû s'arrêter de courir. Il ne savait pas combien de temps il lui restait, alors il a aperçu un passant et lui a demandé l'heure, mais il n'a même pas entendu sa réponse. Il'était complètement paniqué !"/>
          <p:cNvSpPr/>
          <p:nvPr/>
        </p:nvSpPr>
        <p:spPr>
          <a:xfrm>
            <a:off x="328566" y="2501156"/>
            <a:ext cx="7752594" cy="347349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b) Il n'avait plus de souffle alors il a dû s'arrêter de courir. Il ne savait pas combien de temps il lui restait, alors il a aperçu un passant et lui a demandé l'heure, mais il n'a même pas entendu sa réponse. Il'était complètement paniqué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lt" backwards="0">
                                    <p:tmAbs val="0"/>
                                  </p:iterate>
                                  <p:childTnLst>
                                    <p:set>
                                      <p:cBhvr>
                                        <p:cTn id="6" fill="hold"/>
                                        <p:tgtEl>
                                          <p:spTgt spid="167"/>
                                        </p:tgtEl>
                                        <p:attrNameLst>
                                          <p:attrName>style.visibility</p:attrName>
                                        </p:attrNameLst>
                                      </p:cBhvr>
                                      <p:to>
                                        <p:strVal val="visible"/>
                                      </p:to>
                                    </p:set>
                                    <p:anim calcmode="lin" valueType="num">
                                      <p:cBhvr>
                                        <p:cTn id="7" dur="1250" fill="hold"/>
                                        <p:tgtEl>
                                          <p:spTgt spid="167"/>
                                        </p:tgtEl>
                                        <p:attrNameLst>
                                          <p:attrName>ppt_x</p:attrName>
                                        </p:attrNameLst>
                                      </p:cBhvr>
                                      <p:tavLst>
                                        <p:tav tm="0">
                                          <p:val>
                                            <p:strVal val="0-#ppt_w/2"/>
                                          </p:val>
                                        </p:tav>
                                        <p:tav tm="100000">
                                          <p:val>
                                            <p:strVal val="#ppt_x"/>
                                          </p:val>
                                        </p:tav>
                                      </p:tavLst>
                                    </p:anim>
                                    <p:anim calcmode="lin" valueType="num">
                                      <p:cBhvr>
                                        <p:cTn id="8" dur="1250" fill="hold"/>
                                        <p:tgtEl>
                                          <p:spTgt spid="1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xit" nodeType="clickEffect" presetSubtype="4" presetID="22" grpId="2" fill="hold">
                                  <p:stCondLst>
                                    <p:cond delay="0"/>
                                  </p:stCondLst>
                                  <p:iterate type="el" backwards="0">
                                    <p:tmAbs val="0"/>
                                  </p:iterate>
                                  <p:childTnLst>
                                    <p:animEffect filter="wipe(down)" transition="out">
                                      <p:cBhvr>
                                        <p:cTn id="12" dur="2500" fill="hold"/>
                                        <p:tgtEl>
                                          <p:spTgt spid="166"/>
                                        </p:tgtEl>
                                      </p:cBhvr>
                                    </p:animEffect>
                                    <p:set>
                                      <p:cBhvr>
                                        <p:cTn id="13" fill="hold">
                                          <p:stCondLst>
                                            <p:cond delay="2499"/>
                                          </p:stCondLst>
                                        </p:cTn>
                                        <p:tgtEl>
                                          <p:spTgt spid="16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Class="exit" nodeType="clickEffect" presetSubtype="4" presetID="22" grpId="3" fill="hold">
                                  <p:stCondLst>
                                    <p:cond delay="0"/>
                                  </p:stCondLst>
                                  <p:iterate type="el" backwards="0">
                                    <p:tmAbs val="0"/>
                                  </p:iterate>
                                  <p:childTnLst>
                                    <p:animEffect filter="wipe(down)" transition="out">
                                      <p:cBhvr>
                                        <p:cTn id="17" dur="2500" fill="hold"/>
                                        <p:tgtEl>
                                          <p:spTgt spid="165"/>
                                        </p:tgtEl>
                                      </p:cBhvr>
                                    </p:animEffect>
                                    <p:set>
                                      <p:cBhvr>
                                        <p:cTn id="18" fill="hold">
                                          <p:stCondLst>
                                            <p:cond delay="2499"/>
                                          </p:stCondLst>
                                        </p:cTn>
                                        <p:tgtEl>
                                          <p:spTgt spid="16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Class="exit" nodeType="clickEffect" presetSubtype="4" presetID="22" grpId="4" fill="hold">
                                  <p:stCondLst>
                                    <p:cond delay="0"/>
                                  </p:stCondLst>
                                  <p:iterate type="el" backwards="0">
                                    <p:tmAbs val="0"/>
                                  </p:iterate>
                                  <p:childTnLst>
                                    <p:animEffect filter="wipe(down)" transition="out">
                                      <p:cBhvr>
                                        <p:cTn id="22" dur="2500" fill="hold"/>
                                        <p:tgtEl>
                                          <p:spTgt spid="168"/>
                                        </p:tgtEl>
                                      </p:cBhvr>
                                    </p:animEffect>
                                    <p:set>
                                      <p:cBhvr>
                                        <p:cTn id="23" fill="hold">
                                          <p:stCondLst>
                                            <p:cond delay="2499"/>
                                          </p:stCondLst>
                                        </p:cTn>
                                        <p:tgtEl>
                                          <p:spTgt spid="168"/>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6" grpId="2"/>
      <p:bldP build="whole" bldLvl="1" animBg="1" rev="0" advAuto="0" spid="167" grpId="1"/>
      <p:bldP build="whole" bldLvl="1" animBg="1" rev="0" advAuto="0" spid="168" grpId="4"/>
      <p:bldP build="whole" bldLvl="1" animBg="1" rev="0" advAuto="0" spid="165" grpId="3"/>
    </p:bld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a) L'homme s'arrête de courir, il demande l'heure à un passant. Ses mains tremblent."/>
          <p:cNvSpPr/>
          <p:nvPr/>
        </p:nvSpPr>
        <p:spPr>
          <a:xfrm>
            <a:off x="189608" y="330467"/>
            <a:ext cx="7508944" cy="1935457"/>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000"/>
            </a:lvl1pPr>
          </a:lstStyle>
          <a:p>
            <a:pPr/>
            <a:r>
              <a:t>a) L'homme s'arrête de courir, il demande l'heure à un passant. Ses mains tremblent.</a:t>
            </a:r>
          </a:p>
        </p:txBody>
      </p:sp>
      <p:sp>
        <p:nvSpPr>
          <p:cNvPr id="171" name="c) Samir n'en peut plus et s'arrête de courir. Il se rendra compte plus tard de son erreur, mais pour l'heure il panique. Ses mains tremblent, il n'arrive plus à réfléchir. Il demande l'heure mais n'écoute pas la réponse. Il est comme ça Samir, il n'écou"/>
          <p:cNvSpPr/>
          <p:nvPr/>
        </p:nvSpPr>
        <p:spPr>
          <a:xfrm>
            <a:off x="189608" y="6209884"/>
            <a:ext cx="12381936" cy="283391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c) Samir n'en peut plus et s'arrête de courir. Il se rendra compte plus tard de son erreur, mais pour l'heure il panique. Ses mains tremblent, il n'arrive plus à réfléchir. Il demande l'heure mais n'écoute pas la réponse. Il est comme ça Samir, il n'écoute jamais ce que lui disent les gens.</a:t>
            </a:r>
          </a:p>
        </p:txBody>
      </p:sp>
      <p:sp>
        <p:nvSpPr>
          <p:cNvPr id="172" name="b) Il n'avait plus de souffle alors il a dû s'arrêter de courir. Il ne savait pas combien de temps il lui restait, alors il a aperçu un passant et lui a demandé l'heure, mais il n'a même pas entendu sa réponse. Il'était complètement paniqué !"/>
          <p:cNvSpPr/>
          <p:nvPr/>
        </p:nvSpPr>
        <p:spPr>
          <a:xfrm>
            <a:off x="328566" y="2501156"/>
            <a:ext cx="7752594" cy="347349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b) Il n'avait plus de souffle alors il a dû s'arrêter de courir. Il ne savait pas combien de temps il lui restait, alors il a aperçu un passant et lui a demandé l'heure, mais il n'a même pas entendu sa réponse. Il'était complètement paniqué !</a:t>
            </a:r>
          </a:p>
        </p:txBody>
      </p:sp>
      <p:sp>
        <p:nvSpPr>
          <p:cNvPr id="173" name="Dans quel extrait le narrateur se contente-t-il de raconter la scène de manière neutre, objective, comme s'il était une simple caméra ?"/>
          <p:cNvSpPr/>
          <p:nvPr/>
        </p:nvSpPr>
        <p:spPr>
          <a:xfrm>
            <a:off x="8382329" y="208642"/>
            <a:ext cx="4204444" cy="4341498"/>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300"/>
            </a:lvl1pPr>
          </a:lstStyle>
          <a:p>
            <a:pPr/>
            <a:r>
              <a:t>Dans quel extrait le narrateur se contente-t-il de raconter la scène de manière neutre, objective, comme s'il était une simple caméra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lt" backwards="0">
                                    <p:tmAbs val="0"/>
                                  </p:iterate>
                                  <p:childTnLst>
                                    <p:set>
                                      <p:cBhvr>
                                        <p:cTn id="6" fill="hold"/>
                                        <p:tgtEl>
                                          <p:spTgt spid="173"/>
                                        </p:tgtEl>
                                        <p:attrNameLst>
                                          <p:attrName>style.visibility</p:attrName>
                                        </p:attrNameLst>
                                      </p:cBhvr>
                                      <p:to>
                                        <p:strVal val="visible"/>
                                      </p:to>
                                    </p:set>
                                    <p:anim calcmode="lin" valueType="num">
                                      <p:cBhvr>
                                        <p:cTn id="7" dur="1250" fill="hold"/>
                                        <p:tgtEl>
                                          <p:spTgt spid="173"/>
                                        </p:tgtEl>
                                        <p:attrNameLst>
                                          <p:attrName>ppt_x</p:attrName>
                                        </p:attrNameLst>
                                      </p:cBhvr>
                                      <p:tavLst>
                                        <p:tav tm="0">
                                          <p:val>
                                            <p:strVal val="0-#ppt_w/2"/>
                                          </p:val>
                                        </p:tav>
                                        <p:tav tm="100000">
                                          <p:val>
                                            <p:strVal val="#ppt_x"/>
                                          </p:val>
                                        </p:tav>
                                      </p:tavLst>
                                    </p:anim>
                                    <p:anim calcmode="lin" valueType="num">
                                      <p:cBhvr>
                                        <p:cTn id="8" dur="1250" fill="hold"/>
                                        <p:tgtEl>
                                          <p:spTgt spid="17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xit" nodeType="clickEffect" presetSubtype="4" presetID="22" grpId="2" fill="hold">
                                  <p:stCondLst>
                                    <p:cond delay="0"/>
                                  </p:stCondLst>
                                  <p:iterate type="el" backwards="0">
                                    <p:tmAbs val="0"/>
                                  </p:iterate>
                                  <p:childTnLst>
                                    <p:animEffect filter="wipe(down)" transition="out">
                                      <p:cBhvr>
                                        <p:cTn id="12" dur="2500" fill="hold"/>
                                        <p:tgtEl>
                                          <p:spTgt spid="171"/>
                                        </p:tgtEl>
                                      </p:cBhvr>
                                    </p:animEffect>
                                    <p:set>
                                      <p:cBhvr>
                                        <p:cTn id="13" fill="hold">
                                          <p:stCondLst>
                                            <p:cond delay="2499"/>
                                          </p:stCondLst>
                                        </p:cTn>
                                        <p:tgtEl>
                                          <p:spTgt spid="171"/>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Class="exit" nodeType="clickEffect" presetSubtype="4" presetID="22" grpId="3" fill="hold">
                                  <p:stCondLst>
                                    <p:cond delay="0"/>
                                  </p:stCondLst>
                                  <p:iterate type="el" backwards="0">
                                    <p:tmAbs val="0"/>
                                  </p:iterate>
                                  <p:childTnLst>
                                    <p:animEffect filter="wipe(down)" transition="out">
                                      <p:cBhvr>
                                        <p:cTn id="17" dur="2500" fill="hold"/>
                                        <p:tgtEl>
                                          <p:spTgt spid="172"/>
                                        </p:tgtEl>
                                      </p:cBhvr>
                                    </p:animEffect>
                                    <p:set>
                                      <p:cBhvr>
                                        <p:cTn id="18" fill="hold">
                                          <p:stCondLst>
                                            <p:cond delay="2499"/>
                                          </p:stCondLst>
                                        </p:cTn>
                                        <p:tgtEl>
                                          <p:spTgt spid="172"/>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3" grpId="1"/>
      <p:bldP build="whole" bldLvl="1" animBg="1" rev="0" advAuto="0" spid="172" grpId="3"/>
      <p:bldP build="whole" bldLvl="1" animBg="1" rev="0" advAuto="0" spid="171" grpId="2"/>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a) L'homme s'arrête de courir, il demande l'heure à un passant. Ses mains tremblent."/>
          <p:cNvSpPr/>
          <p:nvPr/>
        </p:nvSpPr>
        <p:spPr>
          <a:xfrm>
            <a:off x="189608" y="330467"/>
            <a:ext cx="7508944" cy="1935457"/>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000"/>
            </a:lvl1pPr>
          </a:lstStyle>
          <a:p>
            <a:pPr/>
            <a:r>
              <a:t>a) L'homme s'arrête de courir, il demande l'heure à un passant. Ses mains tremblent.</a:t>
            </a:r>
          </a:p>
        </p:txBody>
      </p:sp>
      <p:sp>
        <p:nvSpPr>
          <p:cNvPr id="176" name="c) Samir n'en peut plus et s'arrête de courir. Il se rendra compte plus tard de son erreur, mais pour l'heure il panique. Ses mains tremblent, il n'arrive plus à réfléchir. Il demande l'heure mais n'écoute pas la réponse. Il est comme ça Samir, il n'écou"/>
          <p:cNvSpPr/>
          <p:nvPr/>
        </p:nvSpPr>
        <p:spPr>
          <a:xfrm>
            <a:off x="189608" y="6209884"/>
            <a:ext cx="12381936" cy="283391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c) Samir n'en peut plus et s'arrête de courir. Il se rendra compte plus tard de son erreur, mais pour l'heure il panique. Ses mains tremblent, il n'arrive plus à réfléchir. Il demande l'heure mais n'écoute pas la réponse. Il est comme ça Samir, il n'écoute jamais ce que lui disent les gens.</a:t>
            </a:r>
          </a:p>
        </p:txBody>
      </p:sp>
      <p:sp>
        <p:nvSpPr>
          <p:cNvPr id="177" name="Dans quel(s) extrait(s) a-t-on le sentiment de voir la scène à travers le regard et les sentiments d’un personnage?"/>
          <p:cNvSpPr/>
          <p:nvPr/>
        </p:nvSpPr>
        <p:spPr>
          <a:xfrm>
            <a:off x="8382329" y="208642"/>
            <a:ext cx="4204444" cy="370191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300"/>
            </a:lvl1pPr>
          </a:lstStyle>
          <a:p>
            <a:pPr/>
            <a:r>
              <a:t>Dans quel(s) extrait(s) a-t-on le sentiment de voir la scène à travers le regard et les sentiments d’un personnage?</a:t>
            </a:r>
          </a:p>
        </p:txBody>
      </p:sp>
      <p:sp>
        <p:nvSpPr>
          <p:cNvPr id="178" name="b) Il n'avait plus de souffle alors il a dû s'arrêter de courir. Il ne savait pas combien de temps il lui restait, alors il a aperçu un passant et lui a demandé l'heure, mais il n'a même pas entendu sa réponse. Il'était complètement paniqué !"/>
          <p:cNvSpPr/>
          <p:nvPr/>
        </p:nvSpPr>
        <p:spPr>
          <a:xfrm>
            <a:off x="328566" y="2501156"/>
            <a:ext cx="7752594" cy="347349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b) Il n'avait plus de souffle alors il a dû s'arrêter de courir. Il ne savait pas combien de temps il lui restait, alors il a aperçu un passant et lui a demandé l'heure, mais il n'a même pas entendu sa réponse. Il'était complètement paniqué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75"/>
                                        </p:tgtEl>
                                        <p:attrNameLst>
                                          <p:attrName>style.visibility</p:attrName>
                                        </p:attrNameLst>
                                      </p:cBhvr>
                                      <p:to>
                                        <p:strVal val="visible"/>
                                      </p:to>
                                    </p:set>
                                    <p:animEffect filter="wipe(left)" transition="in">
                                      <p:cBhvr>
                                        <p:cTn id="7" dur="1000"/>
                                        <p:tgtEl>
                                          <p:spTgt spid="175"/>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78"/>
                                        </p:tgtEl>
                                        <p:attrNameLst>
                                          <p:attrName>style.visibility</p:attrName>
                                        </p:attrNameLst>
                                      </p:cBhvr>
                                      <p:to>
                                        <p:strVal val="visible"/>
                                      </p:to>
                                    </p:set>
                                    <p:animEffect filter="wipe(left)" transition="in">
                                      <p:cBhvr>
                                        <p:cTn id="12" dur="1000"/>
                                        <p:tgtEl>
                                          <p:spTgt spid="178"/>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2" grpId="3" fill="hold">
                                  <p:stCondLst>
                                    <p:cond delay="0"/>
                                  </p:stCondLst>
                                  <p:iterate type="el" backwards="0">
                                    <p:tmAbs val="0"/>
                                  </p:iterate>
                                  <p:childTnLst>
                                    <p:set>
                                      <p:cBhvr>
                                        <p:cTn id="16" fill="hold"/>
                                        <p:tgtEl>
                                          <p:spTgt spid="176"/>
                                        </p:tgtEl>
                                        <p:attrNameLst>
                                          <p:attrName>style.visibility</p:attrName>
                                        </p:attrNameLst>
                                      </p:cBhvr>
                                      <p:to>
                                        <p:strVal val="visible"/>
                                      </p:to>
                                    </p:set>
                                    <p:animEffect filter="wipe(left)" transition="in">
                                      <p:cBhvr>
                                        <p:cTn id="17" dur="1000"/>
                                        <p:tgtEl>
                                          <p:spTgt spid="176"/>
                                        </p:tgtEl>
                                      </p:cBhvr>
                                    </p:animEffect>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8" presetID="2" grpId="4" fill="hold">
                                  <p:stCondLst>
                                    <p:cond delay="0"/>
                                  </p:stCondLst>
                                  <p:iterate type="lt" backwards="0">
                                    <p:tmAbs val="0"/>
                                  </p:iterate>
                                  <p:childTnLst>
                                    <p:set>
                                      <p:cBhvr>
                                        <p:cTn id="21" fill="hold"/>
                                        <p:tgtEl>
                                          <p:spTgt spid="177"/>
                                        </p:tgtEl>
                                        <p:attrNameLst>
                                          <p:attrName>style.visibility</p:attrName>
                                        </p:attrNameLst>
                                      </p:cBhvr>
                                      <p:to>
                                        <p:strVal val="visible"/>
                                      </p:to>
                                    </p:set>
                                    <p:anim calcmode="lin" valueType="num">
                                      <p:cBhvr>
                                        <p:cTn id="22" dur="1250" fill="hold"/>
                                        <p:tgtEl>
                                          <p:spTgt spid="177"/>
                                        </p:tgtEl>
                                        <p:attrNameLst>
                                          <p:attrName>ppt_x</p:attrName>
                                        </p:attrNameLst>
                                      </p:cBhvr>
                                      <p:tavLst>
                                        <p:tav tm="0">
                                          <p:val>
                                            <p:strVal val="0-#ppt_w/2"/>
                                          </p:val>
                                        </p:tav>
                                        <p:tav tm="100000">
                                          <p:val>
                                            <p:strVal val="#ppt_x"/>
                                          </p:val>
                                        </p:tav>
                                      </p:tavLst>
                                    </p:anim>
                                    <p:anim calcmode="lin" valueType="num">
                                      <p:cBhvr>
                                        <p:cTn id="23" dur="1250" fill="hold"/>
                                        <p:tgtEl>
                                          <p:spTgt spid="177"/>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Class="exit" nodeType="clickEffect" presetSubtype="4" presetID="22" grpId="5" fill="hold">
                                  <p:stCondLst>
                                    <p:cond delay="0"/>
                                  </p:stCondLst>
                                  <p:iterate type="el" backwards="0">
                                    <p:tmAbs val="0"/>
                                  </p:iterate>
                                  <p:childTnLst>
                                    <p:animEffect filter="wipe(down)" transition="out">
                                      <p:cBhvr>
                                        <p:cTn id="27" dur="2500" fill="hold"/>
                                        <p:tgtEl>
                                          <p:spTgt spid="175"/>
                                        </p:tgtEl>
                                      </p:cBhvr>
                                    </p:animEffect>
                                    <p:set>
                                      <p:cBhvr>
                                        <p:cTn id="28" fill="hold">
                                          <p:stCondLst>
                                            <p:cond delay="2499"/>
                                          </p:stCondLst>
                                        </p:cTn>
                                        <p:tgtEl>
                                          <p:spTgt spid="17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Class="exit" nodeType="clickEffect" presetSubtype="4" presetID="22" grpId="6" fill="hold">
                                  <p:stCondLst>
                                    <p:cond delay="0"/>
                                  </p:stCondLst>
                                  <p:iterate type="el" backwards="0">
                                    <p:tmAbs val="0"/>
                                  </p:iterate>
                                  <p:childTnLst>
                                    <p:animEffect filter="wipe(down)" transition="out">
                                      <p:cBhvr>
                                        <p:cTn id="32" dur="2500" fill="hold"/>
                                        <p:tgtEl>
                                          <p:spTgt spid="178"/>
                                        </p:tgtEl>
                                      </p:cBhvr>
                                    </p:animEffect>
                                    <p:set>
                                      <p:cBhvr>
                                        <p:cTn id="33" fill="hold">
                                          <p:stCondLst>
                                            <p:cond delay="2499"/>
                                          </p:stCondLst>
                                        </p:cTn>
                                        <p:tgtEl>
                                          <p:spTgt spid="178"/>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Class="exit" nodeType="clickEffect" presetSubtype="4" presetID="22" grpId="7" fill="hold">
                                  <p:stCondLst>
                                    <p:cond delay="0"/>
                                  </p:stCondLst>
                                  <p:iterate type="el" backwards="0">
                                    <p:tmAbs val="0"/>
                                  </p:iterate>
                                  <p:childTnLst>
                                    <p:animEffect filter="wipe(down)" transition="out">
                                      <p:cBhvr>
                                        <p:cTn id="37" dur="2500" fill="hold"/>
                                        <p:tgtEl>
                                          <p:spTgt spid="176"/>
                                        </p:tgtEl>
                                      </p:cBhvr>
                                    </p:animEffect>
                                    <p:set>
                                      <p:cBhvr>
                                        <p:cTn id="38" fill="hold">
                                          <p:stCondLst>
                                            <p:cond delay="2499"/>
                                          </p:stCondLst>
                                        </p:cTn>
                                        <p:tgtEl>
                                          <p:spTgt spid="17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6" grpId="3"/>
      <p:bldP build="whole" bldLvl="1" animBg="1" rev="0" advAuto="0" spid="177" grpId="4"/>
      <p:bldP build="whole" bldLvl="1" animBg="1" rev="0" advAuto="0" spid="175" grpId="1"/>
      <p:bldP build="whole" bldLvl="1" animBg="1" rev="0" advAuto="0" spid="176" grpId="7"/>
      <p:bldP build="whole" bldLvl="1" animBg="1" rev="0" advAuto="0" spid="178" grpId="2"/>
      <p:bldP build="whole" bldLvl="1" animBg="1" rev="0" advAuto="0" spid="175" grpId="5"/>
      <p:bldP build="whole" bldLvl="1" animBg="1" rev="0" advAuto="0" spid="178" grpId="6"/>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Le narrateur peut ne pas entrer dans les pensées des personnages et n’est alors rien qu’un témoin de l’histoire, une caméra posée à un endroit : c’est le point de vue externe."/>
          <p:cNvSpPr/>
          <p:nvPr/>
        </p:nvSpPr>
        <p:spPr>
          <a:xfrm>
            <a:off x="189608" y="162958"/>
            <a:ext cx="11772812" cy="1935457"/>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r>
              <a:t>Le narrateur peut ne pas entrer dans les pensées des personnages et n’est alors rien qu’un témoin de l’histoire, une caméra posée à un endroit : </a:t>
            </a:r>
            <a:r>
              <a:rPr b="1">
                <a:latin typeface="Helvetica"/>
                <a:ea typeface="Helvetica"/>
                <a:cs typeface="Helvetica"/>
                <a:sym typeface="Helvetica"/>
              </a:rPr>
              <a:t>c’est le point de vue externe.</a:t>
            </a:r>
          </a:p>
        </p:txBody>
      </p:sp>
      <p:sp>
        <p:nvSpPr>
          <p:cNvPr id="181" name="Le narrateur peut suivre une partie de l’action à travers les yeux d’un des personnages : le point de vue adopté est alors interne. Il limite les informations à ce que voit ou sait ce personnage."/>
          <p:cNvSpPr/>
          <p:nvPr/>
        </p:nvSpPr>
        <p:spPr>
          <a:xfrm>
            <a:off x="67783" y="2326716"/>
            <a:ext cx="11742356" cy="347349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Le narrateur peut suivre une partie de l’action à travers les yeux d’un des personnages : </a:t>
            </a:r>
            <a:r>
              <a:rPr b="1">
                <a:latin typeface="Helvetica"/>
                <a:ea typeface="Helvetica"/>
                <a:cs typeface="Helvetica"/>
                <a:sym typeface="Helvetica"/>
              </a:rPr>
              <a:t>le point de vue adopté est alors interne</a:t>
            </a:r>
            <a:r>
              <a:t>. Il limite les informations à ce que voit ou sait ce personnage.</a:t>
            </a:r>
          </a:p>
        </p:txBody>
      </p:sp>
      <p:sp>
        <p:nvSpPr>
          <p:cNvPr id="182" name="Le narrateur sait tout des personnages: leurs pensées, leur passé, leur avenir. Il peut tout voir et raconter ce qui se passe en deux lieux différents en même temps. On parle de point de vue omniscient."/>
          <p:cNvSpPr/>
          <p:nvPr/>
        </p:nvSpPr>
        <p:spPr>
          <a:xfrm>
            <a:off x="189608" y="6209884"/>
            <a:ext cx="12381936" cy="283391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sz="3000"/>
            </a:pPr>
            <a:r>
              <a:t>Le narrateur sait tout des personnages: leurs pensées, leur passé, leur avenir. Il peut tout voir et raconter ce qui se passe en deux lieux différents en même temps. </a:t>
            </a:r>
            <a:r>
              <a:rPr b="1">
                <a:latin typeface="Helvetica"/>
                <a:ea typeface="Helvetica"/>
                <a:cs typeface="Helvetica"/>
                <a:sym typeface="Helvetica"/>
              </a:rPr>
              <a:t>On parle de point de vue omniscient</a:t>
            </a:r>
            <a:r>
              <a:t>.</a:t>
            </a:r>
          </a:p>
          <a:p>
            <a:pPr>
              <a:defRPr sz="3000"/>
            </a:pPr>
            <a:r>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80"/>
                                        </p:tgtEl>
                                        <p:attrNameLst>
                                          <p:attrName>style.visibility</p:attrName>
                                        </p:attrNameLst>
                                      </p:cBhvr>
                                      <p:to>
                                        <p:strVal val="visible"/>
                                      </p:to>
                                    </p:set>
                                    <p:animEffect filter="wipe(left)" transition="in">
                                      <p:cBhvr>
                                        <p:cTn id="7" dur="1000"/>
                                        <p:tgtEl>
                                          <p:spTgt spid="180"/>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81"/>
                                        </p:tgtEl>
                                        <p:attrNameLst>
                                          <p:attrName>style.visibility</p:attrName>
                                        </p:attrNameLst>
                                      </p:cBhvr>
                                      <p:to>
                                        <p:strVal val="visible"/>
                                      </p:to>
                                    </p:set>
                                    <p:animEffect filter="wipe(left)" transition="in">
                                      <p:cBhvr>
                                        <p:cTn id="12" dur="1000"/>
                                        <p:tgtEl>
                                          <p:spTgt spid="181"/>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2" grpId="3" fill="hold">
                                  <p:stCondLst>
                                    <p:cond delay="0"/>
                                  </p:stCondLst>
                                  <p:iterate type="el" backwards="0">
                                    <p:tmAbs val="0"/>
                                  </p:iterate>
                                  <p:childTnLst>
                                    <p:set>
                                      <p:cBhvr>
                                        <p:cTn id="16" fill="hold"/>
                                        <p:tgtEl>
                                          <p:spTgt spid="182"/>
                                        </p:tgtEl>
                                        <p:attrNameLst>
                                          <p:attrName>style.visibility</p:attrName>
                                        </p:attrNameLst>
                                      </p:cBhvr>
                                      <p:to>
                                        <p:strVal val="visible"/>
                                      </p:to>
                                    </p:set>
                                    <p:animEffect filter="wipe(left)" transition="in">
                                      <p:cBhvr>
                                        <p:cTn id="17" dur="1000"/>
                                        <p:tgtEl>
                                          <p:spTgt spid="1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1" grpId="2"/>
      <p:bldP build="whole" bldLvl="1" animBg="1" rev="0" advAuto="0" spid="180" grpId="1"/>
      <p:bldP build="whole" bldLvl="1" animBg="1" rev="0" advAuto="0" spid="182" grpId="3"/>
    </p:bld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le point de vue externe."/>
          <p:cNvSpPr/>
          <p:nvPr/>
        </p:nvSpPr>
        <p:spPr>
          <a:xfrm>
            <a:off x="189608" y="162958"/>
            <a:ext cx="11772812" cy="1935457"/>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externe.</a:t>
            </a:r>
          </a:p>
        </p:txBody>
      </p:sp>
      <p:sp>
        <p:nvSpPr>
          <p:cNvPr id="185" name="le point de vue interne."/>
          <p:cNvSpPr/>
          <p:nvPr/>
        </p:nvSpPr>
        <p:spPr>
          <a:xfrm>
            <a:off x="67783" y="2326716"/>
            <a:ext cx="11742356" cy="347349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b="1" sz="6500">
                <a:latin typeface="Helvetica"/>
                <a:ea typeface="Helvetica"/>
                <a:cs typeface="Helvetica"/>
                <a:sym typeface="Helvetica"/>
              </a:defRPr>
            </a:pPr>
            <a:r>
              <a:t>le point de vue interne.</a:t>
            </a:r>
          </a:p>
        </p:txBody>
      </p:sp>
      <p:sp>
        <p:nvSpPr>
          <p:cNvPr id="186" name="Le point de vue omniscient"/>
          <p:cNvSpPr/>
          <p:nvPr/>
        </p:nvSpPr>
        <p:spPr>
          <a:xfrm>
            <a:off x="189608" y="6209884"/>
            <a:ext cx="12381936" cy="283391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000"/>
            </a:pPr>
          </a:p>
          <a:p>
            <a:pPr>
              <a:defRPr b="1" sz="6500">
                <a:latin typeface="Helvetica"/>
                <a:ea typeface="Helvetica"/>
                <a:cs typeface="Helvetica"/>
                <a:sym typeface="Helvetica"/>
              </a:defRPr>
            </a:pPr>
            <a:r>
              <a:t>Le point de vue omniscient</a:t>
            </a:r>
          </a:p>
          <a:p>
            <a:pPr>
              <a:defRPr sz="3000"/>
            </a:pPr>
            <a:r>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84"/>
                                        </p:tgtEl>
                                        <p:attrNameLst>
                                          <p:attrName>style.visibility</p:attrName>
                                        </p:attrNameLst>
                                      </p:cBhvr>
                                      <p:to>
                                        <p:strVal val="visible"/>
                                      </p:to>
                                    </p:set>
                                    <p:animEffect filter="wipe(left)" transition="in">
                                      <p:cBhvr>
                                        <p:cTn id="7" dur="1000"/>
                                        <p:tgtEl>
                                          <p:spTgt spid="184"/>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85"/>
                                        </p:tgtEl>
                                        <p:attrNameLst>
                                          <p:attrName>style.visibility</p:attrName>
                                        </p:attrNameLst>
                                      </p:cBhvr>
                                      <p:to>
                                        <p:strVal val="visible"/>
                                      </p:to>
                                    </p:set>
                                    <p:animEffect filter="wipe(left)" transition="in">
                                      <p:cBhvr>
                                        <p:cTn id="12" dur="1000"/>
                                        <p:tgtEl>
                                          <p:spTgt spid="185"/>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2" grpId="3" fill="hold">
                                  <p:stCondLst>
                                    <p:cond delay="0"/>
                                  </p:stCondLst>
                                  <p:iterate type="el" backwards="0">
                                    <p:tmAbs val="0"/>
                                  </p:iterate>
                                  <p:childTnLst>
                                    <p:set>
                                      <p:cBhvr>
                                        <p:cTn id="16" fill="hold"/>
                                        <p:tgtEl>
                                          <p:spTgt spid="186"/>
                                        </p:tgtEl>
                                        <p:attrNameLst>
                                          <p:attrName>style.visibility</p:attrName>
                                        </p:attrNameLst>
                                      </p:cBhvr>
                                      <p:to>
                                        <p:strVal val="visible"/>
                                      </p:to>
                                    </p:set>
                                    <p:animEffect filter="wipe(left)" transition="in">
                                      <p:cBhvr>
                                        <p:cTn id="17" dur="1000"/>
                                        <p:tgtEl>
                                          <p:spTgt spid="1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4" grpId="1"/>
      <p:bldP build="whole" bldLvl="1" animBg="1" rev="0" advAuto="0" spid="186" grpId="3"/>
      <p:bldP build="whole" bldLvl="1" animBg="1" rev="0" advAuto="0" spid="185" grpId="2"/>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La scène est vue par un témoin extérieur.…"/>
          <p:cNvSpPr txBox="1"/>
          <p:nvPr/>
        </p:nvSpPr>
        <p:spPr>
          <a:xfrm>
            <a:off x="-3099" y="3693596"/>
            <a:ext cx="13010998" cy="5257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4800"/>
            </a:pPr>
            <a:r>
              <a:t>La scène est vue par un témoin extérieur.</a:t>
            </a:r>
          </a:p>
          <a:p>
            <a:pPr>
              <a:defRPr sz="4800"/>
            </a:pPr>
            <a:r>
              <a:t>La description sera objective. On précisera les lieux, on décrira les faits et les mimiques observables avec la précision et l’insensibilité d’un appareil photographique.</a:t>
            </a:r>
          </a:p>
          <a:p>
            <a:pPr>
              <a:defRPr sz="4800"/>
            </a:pPr>
            <a:r>
              <a:t>Cette méthode peut permettre au narrateur de nous cacher exprès certaines informations.</a:t>
            </a:r>
          </a:p>
        </p:txBody>
      </p:sp>
      <p:sp>
        <p:nvSpPr>
          <p:cNvPr id="189" name="le point de vue externe."/>
          <p:cNvSpPr/>
          <p:nvPr/>
        </p:nvSpPr>
        <p:spPr>
          <a:xfrm>
            <a:off x="802955" y="178292"/>
            <a:ext cx="11772812" cy="193545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externe.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89"/>
                                        </p:tgtEl>
                                        <p:attrNameLst>
                                          <p:attrName>style.visibility</p:attrName>
                                        </p:attrNameLst>
                                      </p:cBhvr>
                                      <p:to>
                                        <p:strVal val="visible"/>
                                      </p:to>
                                    </p:set>
                                    <p:animEffect filter="wipe(left)" transition="in">
                                      <p:cBhvr>
                                        <p:cTn id="7" dur="1000"/>
                                        <p:tgtEl>
                                          <p:spTgt spid="189"/>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88"/>
                                        </p:tgtEl>
                                        <p:attrNameLst>
                                          <p:attrName>style.visibility</p:attrName>
                                        </p:attrNameLst>
                                      </p:cBhvr>
                                      <p:to>
                                        <p:strVal val="visible"/>
                                      </p:to>
                                    </p:set>
                                    <p:animEffect filter="wipe(left)" transition="in">
                                      <p:cBhvr>
                                        <p:cTn id="12"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9" grpId="1"/>
      <p:bldP build="whole" bldLvl="1" animBg="1" rev="0" advAuto="0" spid="188" grpId="2"/>
    </p:bld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La scène est perçue à travers la sensibilité d’un personnage... Si ce dernier est aussi le narrateur, le pronom « Je » rend les choses plus faciles à percevoir. Mais ce personnage peut aussi être « celui qui voit » à la troisième personne.…"/>
          <p:cNvSpPr txBox="1"/>
          <p:nvPr/>
        </p:nvSpPr>
        <p:spPr>
          <a:xfrm>
            <a:off x="7873" y="1407711"/>
            <a:ext cx="12989053" cy="8204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4800"/>
            </a:pPr>
            <a:r>
              <a:t>La scène est perçue à travers la sensibilité d’un personnage... Si ce dernier est aussi le narrateur, le pronom « Je » rend les choses plus faciles à percevoir. Mais ce personnage peut aussi être « celui qui voit » à la troisième personne.</a:t>
            </a:r>
          </a:p>
          <a:p>
            <a:pPr>
              <a:defRPr sz="4800"/>
            </a:pPr>
            <a:r>
              <a:t>Des verbes de perception, des notations subjectives, des images, amènent à comprendre que la réalité est perçue à travers la sensibilité d’un personnage. Le lecteur est « plongé » dans la description...</a:t>
            </a:r>
          </a:p>
        </p:txBody>
      </p:sp>
      <p:sp>
        <p:nvSpPr>
          <p:cNvPr id="192" name="le point de vue interne."/>
          <p:cNvSpPr/>
          <p:nvPr/>
        </p:nvSpPr>
        <p:spPr>
          <a:xfrm>
            <a:off x="802955" y="178292"/>
            <a:ext cx="11772812" cy="1276108"/>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interne.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92"/>
                                        </p:tgtEl>
                                        <p:attrNameLst>
                                          <p:attrName>style.visibility</p:attrName>
                                        </p:attrNameLst>
                                      </p:cBhvr>
                                      <p:to>
                                        <p:strVal val="visible"/>
                                      </p:to>
                                    </p:set>
                                    <p:animEffect filter="wipe(left)" transition="in">
                                      <p:cBhvr>
                                        <p:cTn id="7" dur="1000"/>
                                        <p:tgtEl>
                                          <p:spTgt spid="192"/>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91"/>
                                        </p:tgtEl>
                                        <p:attrNameLst>
                                          <p:attrName>style.visibility</p:attrName>
                                        </p:attrNameLst>
                                      </p:cBhvr>
                                      <p:to>
                                        <p:strVal val="visible"/>
                                      </p:to>
                                    </p:set>
                                    <p:animEffect filter="wipe(left)" transition="in">
                                      <p:cBhvr>
                                        <p:cTn id="12" dur="1000"/>
                                        <p:tgtEl>
                                          <p:spTgt spid="1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2" grpId="1"/>
      <p:bldP build="whole" bldLvl="1" animBg="1" rev="0" advAuto="0" spid="191" grpId="2"/>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Un texte narratif raconte une suite d'événements réels ou imaginaires qui s'enchaînent les uns aux autres pour mener d'un début à une fin."/>
          <p:cNvSpPr txBox="1"/>
          <p:nvPr>
            <p:ph type="title"/>
          </p:nvPr>
        </p:nvSpPr>
        <p:spPr>
          <a:xfrm>
            <a:off x="1270000" y="2601448"/>
            <a:ext cx="10282063" cy="4246144"/>
          </a:xfrm>
          <a:prstGeom prst="rect">
            <a:avLst/>
          </a:prstGeom>
        </p:spPr>
        <p:txBody>
          <a:bodyPr/>
          <a:lstStyle>
            <a:lvl1pPr defTabSz="391414">
              <a:defRPr sz="5360"/>
            </a:lvl1pPr>
          </a:lstStyle>
          <a:p>
            <a:pPr/>
            <a:r>
              <a:t>Un texte narratif raconte une suite d'événements réels ou imaginaires qui s'enchaînent les uns aux autres pour mener d'un début à une fin.</a:t>
            </a:r>
          </a:p>
        </p:txBody>
      </p:sp>
      <p:sp>
        <p:nvSpPr>
          <p:cNvPr id="122" name="Le roman"/>
          <p:cNvSpPr/>
          <p:nvPr/>
        </p:nvSpPr>
        <p:spPr>
          <a:xfrm>
            <a:off x="1011927" y="574116"/>
            <a:ext cx="4417638" cy="1234964"/>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5000"/>
            </a:lvl1pPr>
          </a:lstStyle>
          <a:p>
            <a:pPr/>
            <a:r>
              <a:t>Le roman</a:t>
            </a:r>
          </a:p>
        </p:txBody>
      </p:sp>
      <p:sp>
        <p:nvSpPr>
          <p:cNvPr id="123" name="La nouvelle"/>
          <p:cNvSpPr/>
          <p:nvPr/>
        </p:nvSpPr>
        <p:spPr>
          <a:xfrm>
            <a:off x="3887596" y="7639960"/>
            <a:ext cx="4417639" cy="1234964"/>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5000"/>
            </a:lvl1pPr>
          </a:lstStyle>
          <a:p>
            <a:pPr/>
            <a:r>
              <a:t>La nouvelle </a:t>
            </a:r>
          </a:p>
        </p:txBody>
      </p:sp>
      <p:sp>
        <p:nvSpPr>
          <p:cNvPr id="124" name="Le conte"/>
          <p:cNvSpPr/>
          <p:nvPr/>
        </p:nvSpPr>
        <p:spPr>
          <a:xfrm>
            <a:off x="7481429" y="1473943"/>
            <a:ext cx="4417638" cy="1234965"/>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5000"/>
            </a:lvl1pPr>
          </a:lstStyle>
          <a:p>
            <a:pPr/>
            <a:r>
              <a:t>Le conte</a:t>
            </a:r>
          </a:p>
        </p:txBody>
      </p:sp>
      <p:sp>
        <p:nvSpPr>
          <p:cNvPr id="125" name="Le biographie"/>
          <p:cNvSpPr/>
          <p:nvPr/>
        </p:nvSpPr>
        <p:spPr>
          <a:xfrm>
            <a:off x="8608307" y="6605815"/>
            <a:ext cx="4417639" cy="1234964"/>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5000"/>
            </a:lvl1pPr>
          </a:lstStyle>
          <a:p>
            <a:pPr/>
            <a:r>
              <a:t>Le biographie</a:t>
            </a:r>
          </a:p>
        </p:txBody>
      </p:sp>
      <p:sp>
        <p:nvSpPr>
          <p:cNvPr id="126" name="L'autobiographie"/>
          <p:cNvSpPr/>
          <p:nvPr/>
        </p:nvSpPr>
        <p:spPr>
          <a:xfrm>
            <a:off x="248080" y="6605815"/>
            <a:ext cx="4904938" cy="1234964"/>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5000"/>
            </a:lvl1pPr>
          </a:lstStyle>
          <a:p>
            <a:pPr/>
            <a:r>
              <a:t>L'autobiographie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21"/>
                                        </p:tgtEl>
                                        <p:attrNameLst>
                                          <p:attrName>style.visibility</p:attrName>
                                        </p:attrNameLst>
                                      </p:cBhvr>
                                      <p:to>
                                        <p:strVal val="visible"/>
                                      </p:to>
                                    </p:set>
                                    <p:animEffect filter="wipe(left)" transition="in">
                                      <p:cBhvr>
                                        <p:cTn id="7" dur="1000"/>
                                        <p:tgtEl>
                                          <p:spTgt spid="121"/>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 grpId="2" fill="hold">
                                  <p:stCondLst>
                                    <p:cond delay="0"/>
                                  </p:stCondLst>
                                  <p:iterate type="lt" backwards="0">
                                    <p:tmAbs val="0"/>
                                  </p:iterate>
                                  <p:childTnLst>
                                    <p:set>
                                      <p:cBhvr>
                                        <p:cTn id="11" fill="hold"/>
                                        <p:tgtEl>
                                          <p:spTgt spid="122"/>
                                        </p:tgtEl>
                                        <p:attrNameLst>
                                          <p:attrName>style.visibility</p:attrName>
                                        </p:attrNameLst>
                                      </p:cBhvr>
                                      <p:to>
                                        <p:strVal val="visible"/>
                                      </p:to>
                                    </p:set>
                                    <p:anim calcmode="lin" valueType="num">
                                      <p:cBhvr>
                                        <p:cTn id="12" dur="1000" fill="hold"/>
                                        <p:tgtEl>
                                          <p:spTgt spid="122"/>
                                        </p:tgtEl>
                                        <p:attrNameLst>
                                          <p:attrName>ppt_x</p:attrName>
                                        </p:attrNameLst>
                                      </p:cBhvr>
                                      <p:tavLst>
                                        <p:tav tm="0">
                                          <p:val>
                                            <p:strVal val="0-#ppt_w/2"/>
                                          </p:val>
                                        </p:tav>
                                        <p:tav tm="100000">
                                          <p:val>
                                            <p:strVal val="#ppt_x"/>
                                          </p:val>
                                        </p:tav>
                                      </p:tavLst>
                                    </p:anim>
                                    <p:anim calcmode="lin" valueType="num">
                                      <p:cBhvr>
                                        <p:cTn id="13" dur="1000" fill="hold"/>
                                        <p:tgtEl>
                                          <p:spTgt spid="12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8" presetID="2" grpId="3" fill="hold">
                                  <p:stCondLst>
                                    <p:cond delay="0"/>
                                  </p:stCondLst>
                                  <p:iterate type="lt" backwards="0">
                                    <p:tmAbs val="0"/>
                                  </p:iterate>
                                  <p:childTnLst>
                                    <p:set>
                                      <p:cBhvr>
                                        <p:cTn id="17" fill="hold"/>
                                        <p:tgtEl>
                                          <p:spTgt spid="123"/>
                                        </p:tgtEl>
                                        <p:attrNameLst>
                                          <p:attrName>style.visibility</p:attrName>
                                        </p:attrNameLst>
                                      </p:cBhvr>
                                      <p:to>
                                        <p:strVal val="visible"/>
                                      </p:to>
                                    </p:set>
                                    <p:anim calcmode="lin" valueType="num">
                                      <p:cBhvr>
                                        <p:cTn id="18" dur="1000" fill="hold"/>
                                        <p:tgtEl>
                                          <p:spTgt spid="123"/>
                                        </p:tgtEl>
                                        <p:attrNameLst>
                                          <p:attrName>ppt_x</p:attrName>
                                        </p:attrNameLst>
                                      </p:cBhvr>
                                      <p:tavLst>
                                        <p:tav tm="0">
                                          <p:val>
                                            <p:strVal val="0-#ppt_w/2"/>
                                          </p:val>
                                        </p:tav>
                                        <p:tav tm="100000">
                                          <p:val>
                                            <p:strVal val="#ppt_x"/>
                                          </p:val>
                                        </p:tav>
                                      </p:tavLst>
                                    </p:anim>
                                    <p:anim calcmode="lin" valueType="num">
                                      <p:cBhvr>
                                        <p:cTn id="19" dur="1000" fill="hold"/>
                                        <p:tgtEl>
                                          <p:spTgt spid="123"/>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8" presetID="2" grpId="4" fill="hold">
                                  <p:stCondLst>
                                    <p:cond delay="0"/>
                                  </p:stCondLst>
                                  <p:iterate type="lt" backwards="0">
                                    <p:tmAbs val="0"/>
                                  </p:iterate>
                                  <p:childTnLst>
                                    <p:set>
                                      <p:cBhvr>
                                        <p:cTn id="23" fill="hold"/>
                                        <p:tgtEl>
                                          <p:spTgt spid="124"/>
                                        </p:tgtEl>
                                        <p:attrNameLst>
                                          <p:attrName>style.visibility</p:attrName>
                                        </p:attrNameLst>
                                      </p:cBhvr>
                                      <p:to>
                                        <p:strVal val="visible"/>
                                      </p:to>
                                    </p:set>
                                    <p:anim calcmode="lin" valueType="num">
                                      <p:cBhvr>
                                        <p:cTn id="24" dur="1000" fill="hold"/>
                                        <p:tgtEl>
                                          <p:spTgt spid="124"/>
                                        </p:tgtEl>
                                        <p:attrNameLst>
                                          <p:attrName>ppt_x</p:attrName>
                                        </p:attrNameLst>
                                      </p:cBhvr>
                                      <p:tavLst>
                                        <p:tav tm="0">
                                          <p:val>
                                            <p:strVal val="0-#ppt_w/2"/>
                                          </p:val>
                                        </p:tav>
                                        <p:tav tm="100000">
                                          <p:val>
                                            <p:strVal val="#ppt_x"/>
                                          </p:val>
                                        </p:tav>
                                      </p:tavLst>
                                    </p:anim>
                                    <p:anim calcmode="lin" valueType="num">
                                      <p:cBhvr>
                                        <p:cTn id="25" dur="1000" fill="hold"/>
                                        <p:tgtEl>
                                          <p:spTgt spid="124"/>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8" presetID="2" grpId="5" fill="hold">
                                  <p:stCondLst>
                                    <p:cond delay="0"/>
                                  </p:stCondLst>
                                  <p:iterate type="lt" backwards="0">
                                    <p:tmAbs val="0"/>
                                  </p:iterate>
                                  <p:childTnLst>
                                    <p:set>
                                      <p:cBhvr>
                                        <p:cTn id="29" fill="hold"/>
                                        <p:tgtEl>
                                          <p:spTgt spid="125"/>
                                        </p:tgtEl>
                                        <p:attrNameLst>
                                          <p:attrName>style.visibility</p:attrName>
                                        </p:attrNameLst>
                                      </p:cBhvr>
                                      <p:to>
                                        <p:strVal val="visible"/>
                                      </p:to>
                                    </p:set>
                                    <p:anim calcmode="lin" valueType="num">
                                      <p:cBhvr>
                                        <p:cTn id="30" dur="1000" fill="hold"/>
                                        <p:tgtEl>
                                          <p:spTgt spid="125"/>
                                        </p:tgtEl>
                                        <p:attrNameLst>
                                          <p:attrName>ppt_x</p:attrName>
                                        </p:attrNameLst>
                                      </p:cBhvr>
                                      <p:tavLst>
                                        <p:tav tm="0">
                                          <p:val>
                                            <p:strVal val="0-#ppt_w/2"/>
                                          </p:val>
                                        </p:tav>
                                        <p:tav tm="100000">
                                          <p:val>
                                            <p:strVal val="#ppt_x"/>
                                          </p:val>
                                        </p:tav>
                                      </p:tavLst>
                                    </p:anim>
                                    <p:anim calcmode="lin" valueType="num">
                                      <p:cBhvr>
                                        <p:cTn id="31" dur="1000" fill="hold"/>
                                        <p:tgtEl>
                                          <p:spTgt spid="125"/>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Class="entr" nodeType="clickEffect" presetSubtype="8" presetID="2" grpId="6" fill="hold">
                                  <p:stCondLst>
                                    <p:cond delay="0"/>
                                  </p:stCondLst>
                                  <p:iterate type="lt" backwards="0">
                                    <p:tmAbs val="0"/>
                                  </p:iterate>
                                  <p:childTnLst>
                                    <p:set>
                                      <p:cBhvr>
                                        <p:cTn id="35" fill="hold"/>
                                        <p:tgtEl>
                                          <p:spTgt spid="126"/>
                                        </p:tgtEl>
                                        <p:attrNameLst>
                                          <p:attrName>style.visibility</p:attrName>
                                        </p:attrNameLst>
                                      </p:cBhvr>
                                      <p:to>
                                        <p:strVal val="visible"/>
                                      </p:to>
                                    </p:set>
                                    <p:anim calcmode="lin" valueType="num">
                                      <p:cBhvr>
                                        <p:cTn id="36" dur="1000" fill="hold"/>
                                        <p:tgtEl>
                                          <p:spTgt spid="126"/>
                                        </p:tgtEl>
                                        <p:attrNameLst>
                                          <p:attrName>ppt_x</p:attrName>
                                        </p:attrNameLst>
                                      </p:cBhvr>
                                      <p:tavLst>
                                        <p:tav tm="0">
                                          <p:val>
                                            <p:strVal val="0-#ppt_w/2"/>
                                          </p:val>
                                        </p:tav>
                                        <p:tav tm="100000">
                                          <p:val>
                                            <p:strVal val="#ppt_x"/>
                                          </p:val>
                                        </p:tav>
                                      </p:tavLst>
                                    </p:anim>
                                    <p:anim calcmode="lin" valueType="num">
                                      <p:cBhvr>
                                        <p:cTn id="37" dur="1000" fill="hold"/>
                                        <p:tgtEl>
                                          <p:spTgt spid="1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6" grpId="6"/>
      <p:bldP build="whole" bldLvl="1" animBg="1" rev="0" advAuto="0" spid="125" grpId="5"/>
      <p:bldP build="whole" bldLvl="1" animBg="1" rev="0" advAuto="0" spid="121" grpId="1"/>
      <p:bldP build="whole" bldLvl="1" animBg="1" rev="0" advAuto="0" spid="124" grpId="4"/>
      <p:bldP build="whole" bldLvl="1" animBg="1" rev="0" advAuto="0" spid="123" grpId="3"/>
      <p:bldP build="whole" bldLvl="1" animBg="1" rev="0" advAuto="0" spid="122" grpId="2"/>
    </p:bldLst>
  </p:timing>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le narrateur voit littéralement à travers son (ou ses) personnage et nous donne des informations sur son passé, ses projets, ses pensées.…"/>
          <p:cNvSpPr txBox="1"/>
          <p:nvPr/>
        </p:nvSpPr>
        <p:spPr>
          <a:xfrm>
            <a:off x="42011" y="2880911"/>
            <a:ext cx="12920778" cy="5257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4800"/>
            </a:pPr>
            <a:r>
              <a:t> le narrateur voit littéralement à travers son (ou ses) personnage et nous donne des informations sur son passé, ses projets, ses pensées.</a:t>
            </a:r>
          </a:p>
          <a:p>
            <a:pPr>
              <a:defRPr sz="4800"/>
            </a:pPr>
            <a:r>
              <a:t>Cette méthode est pratique en début de récit pour exposer rapidement l’essentiel au lecteur.</a:t>
            </a:r>
          </a:p>
          <a:p>
            <a:pPr>
              <a:defRPr sz="4800"/>
            </a:pPr>
            <a:r>
              <a:t>        </a:t>
            </a:r>
          </a:p>
        </p:txBody>
      </p:sp>
      <p:sp>
        <p:nvSpPr>
          <p:cNvPr id="195" name="le point de vue omniscient."/>
          <p:cNvSpPr/>
          <p:nvPr/>
        </p:nvSpPr>
        <p:spPr>
          <a:xfrm>
            <a:off x="802955" y="178292"/>
            <a:ext cx="11772812" cy="1276108"/>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omniscient.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95"/>
                                        </p:tgtEl>
                                        <p:attrNameLst>
                                          <p:attrName>style.visibility</p:attrName>
                                        </p:attrNameLst>
                                      </p:cBhvr>
                                      <p:to>
                                        <p:strVal val="visible"/>
                                      </p:to>
                                    </p:set>
                                    <p:animEffect filter="wipe(left)" transition="in">
                                      <p:cBhvr>
                                        <p:cTn id="7" dur="1000"/>
                                        <p:tgtEl>
                                          <p:spTgt spid="195"/>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94"/>
                                        </p:tgtEl>
                                        <p:attrNameLst>
                                          <p:attrName>style.visibility</p:attrName>
                                        </p:attrNameLst>
                                      </p:cBhvr>
                                      <p:to>
                                        <p:strVal val="visible"/>
                                      </p:to>
                                    </p:set>
                                    <p:animEffect filter="wipe(left)" transition="in">
                                      <p:cBhvr>
                                        <p:cTn id="12" dur="1000"/>
                                        <p:tgtEl>
                                          <p:spTgt spid="1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4" grpId="2"/>
      <p:bldP build="whole" bldLvl="1" animBg="1" rev="0" advAuto="0" spid="195"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Maxime avait quarante deux ans et était toujours célibataire. Son grand-père lui avait appris avant la guerre à pêcher au chènevis. Pendant quatre ans il avait tremblé sous les obus ennemis et avait bien cru qu’il ne reviendrait jamais tremper sa ligne d"/>
          <p:cNvSpPr txBox="1"/>
          <p:nvPr/>
        </p:nvSpPr>
        <p:spPr>
          <a:xfrm>
            <a:off x="6534" y="288322"/>
            <a:ext cx="12991733" cy="6946901"/>
          </a:xfrm>
          <a:prstGeom prst="rect">
            <a:avLst/>
          </a:prstGeom>
          <a:blipFill>
            <a:blip r:embed="rId2"/>
          </a:blip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100"/>
            </a:lvl1pPr>
          </a:lstStyle>
          <a:p>
            <a:pPr/>
            <a:r>
              <a:t>Maxime avait quarante deux ans et était toujours célibataire. Son grand-père lui avait appris avant la guerre à pêcher au chènevis. Pendant quatre ans il avait tremblé sous les obus ennemis et avait bien cru qu’il ne reviendrait jamais tremper sa ligne dans le Cher. C’est pour ça que dès son retour à la ferme, il avait bien fait comprendre à tout le monde qu’il ne fallait plus compter sur lui : il avait assez donné de son précieux temps, maintenant il allait se consacrer aux choses sérieuses, aux gardons , aux goujons, aux ablettes et aux sirènes si affinité!</a:t>
            </a:r>
          </a:p>
        </p:txBody>
      </p:sp>
      <p:sp>
        <p:nvSpPr>
          <p:cNvPr id="198" name="le point de vue omniscient."/>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omniscient.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97"/>
                                        </p:tgtEl>
                                        <p:attrNameLst>
                                          <p:attrName>style.visibility</p:attrName>
                                        </p:attrNameLst>
                                      </p:cBhvr>
                                      <p:to>
                                        <p:strVal val="visible"/>
                                      </p:to>
                                    </p:set>
                                    <p:animEffect filter="wipe(left)" transition="in">
                                      <p:cBhvr>
                                        <p:cTn id="7" dur="1000"/>
                                        <p:tgtEl>
                                          <p:spTgt spid="197"/>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198"/>
                                        </p:tgtEl>
                                        <p:attrNameLst>
                                          <p:attrName>style.visibility</p:attrName>
                                        </p:attrNameLst>
                                      </p:cBhvr>
                                      <p:to>
                                        <p:strVal val="visible"/>
                                      </p:to>
                                    </p:set>
                                    <p:animEffect filter="wipe(left)" transition="in">
                                      <p:cBhvr>
                                        <p:cTn id="12" dur="1000"/>
                                        <p:tgtEl>
                                          <p:spTgt spid="1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7" grpId="1"/>
      <p:bldP build="whole" bldLvl="1" animBg="1" rev="0" advAuto="0" spid="198" grpId="2"/>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Ce jour-là, il s’est assis sur un rocher . Il portait un…"/>
          <p:cNvSpPr txBox="1"/>
          <p:nvPr/>
        </p:nvSpPr>
        <p:spPr>
          <a:xfrm>
            <a:off x="-3880" y="2155222"/>
            <a:ext cx="13012560" cy="3213101"/>
          </a:xfrm>
          <a:prstGeom prst="rect">
            <a:avLst/>
          </a:prstGeom>
          <a:blipFill>
            <a:blip r:embed="rId2"/>
          </a:blip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4100"/>
            </a:pPr>
            <a:r>
              <a:t>Ce jour-là, il s’est assis sur un rocher . Il portait un</a:t>
            </a:r>
          </a:p>
          <a:p>
            <a:pPr>
              <a:defRPr sz="4100"/>
            </a:pPr>
            <a:r>
              <a:t>chapeau de paille, et son débardeur mauve tranchait crûment sur son chandail bleu. Malgré cette tenue peu discrète, sa canne s’est pliée brutalement: un gros poisson avait mordu.</a:t>
            </a:r>
          </a:p>
        </p:txBody>
      </p:sp>
      <p:sp>
        <p:nvSpPr>
          <p:cNvPr id="201" name="le point de vue externe."/>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externe.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00"/>
                                        </p:tgtEl>
                                        <p:attrNameLst>
                                          <p:attrName>style.visibility</p:attrName>
                                        </p:attrNameLst>
                                      </p:cBhvr>
                                      <p:to>
                                        <p:strVal val="visible"/>
                                      </p:to>
                                    </p:set>
                                    <p:animEffect filter="wipe(left)" transition="in">
                                      <p:cBhvr>
                                        <p:cTn id="7" dur="1000"/>
                                        <p:tgtEl>
                                          <p:spTgt spid="200"/>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01"/>
                                        </p:tgtEl>
                                        <p:attrNameLst>
                                          <p:attrName>style.visibility</p:attrName>
                                        </p:attrNameLst>
                                      </p:cBhvr>
                                      <p:to>
                                        <p:strVal val="visible"/>
                                      </p:to>
                                    </p:set>
                                    <p:animEffect filter="wipe(left)" transition="in">
                                      <p:cBhvr>
                                        <p:cTn id="12" dur="1000"/>
                                        <p:tgtEl>
                                          <p:spTgt spid="2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1" grpId="2"/>
      <p:bldP build="whole" bldLvl="1" animBg="1" rev="0" advAuto="0" spid="200" grpId="1"/>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Il avait rejeté sa ligne à l’eau et l’observait distraitement quand il lui sembla soudain voir le bouchon danser doucement devant lui. Il serra ses mains sur la canne. Le bambou lui semblait vibrer légèrement. Le bouchon de liège continuait à le narguer "/>
          <p:cNvSpPr txBox="1"/>
          <p:nvPr/>
        </p:nvSpPr>
        <p:spPr>
          <a:xfrm>
            <a:off x="-25400" y="1221772"/>
            <a:ext cx="13055601" cy="5080001"/>
          </a:xfrm>
          <a:prstGeom prst="rect">
            <a:avLst/>
          </a:prstGeom>
          <a:blipFill>
            <a:blip r:embed="rId2"/>
          </a:blip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100"/>
            </a:lvl1pPr>
          </a:lstStyle>
          <a:p>
            <a:pPr/>
            <a:r>
              <a:t>Il avait rejeté sa ligne à l’eau et l’observait distraitement quand il lui sembla soudain voir le bouchon danser doucement devant lui. Il serra ses mains sur la canne. Le bambou lui semblait vibrer légèrement. Le bouchon de liège continuait à le narguer en sautillant de gauche à droite sans s’enfoncer réellement…Il faisait si chaud, La sueur lui piquait les yeux sa vue se brouillait par instant…Et si c’était la sirène?</a:t>
            </a:r>
          </a:p>
        </p:txBody>
      </p:sp>
      <p:sp>
        <p:nvSpPr>
          <p:cNvPr id="204" name="le point de vue interne."/>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interne.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03"/>
                                        </p:tgtEl>
                                        <p:attrNameLst>
                                          <p:attrName>style.visibility</p:attrName>
                                        </p:attrNameLst>
                                      </p:cBhvr>
                                      <p:to>
                                        <p:strVal val="visible"/>
                                      </p:to>
                                    </p:set>
                                    <p:animEffect filter="wipe(left)" transition="in">
                                      <p:cBhvr>
                                        <p:cTn id="7" dur="1000"/>
                                        <p:tgtEl>
                                          <p:spTgt spid="203"/>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04"/>
                                        </p:tgtEl>
                                        <p:attrNameLst>
                                          <p:attrName>style.visibility</p:attrName>
                                        </p:attrNameLst>
                                      </p:cBhvr>
                                      <p:to>
                                        <p:strVal val="visible"/>
                                      </p:to>
                                    </p:set>
                                    <p:animEffect filter="wipe(left)" transition="in">
                                      <p:cBhvr>
                                        <p:cTn id="12" dur="1000"/>
                                        <p:tgtEl>
                                          <p:spTgt spid="2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4" grpId="2"/>
      <p:bldP build="whole" bldLvl="1" animBg="1" rev="0" advAuto="0" spid="203"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Dans la plaine rase, sous la nuit sans étoiles, d'une obscurité et d'une épaisseur d'encre, un homme suivait seul la grande route de Marchiennes à Montsou, dix kilomètres de pavé coupant tout droit, à travers les champs de betteraves."/>
          <p:cNvSpPr txBox="1"/>
          <p:nvPr/>
        </p:nvSpPr>
        <p:spPr>
          <a:xfrm>
            <a:off x="189300" y="2155222"/>
            <a:ext cx="12626201" cy="3213101"/>
          </a:xfrm>
          <a:prstGeom prst="rect">
            <a:avLst/>
          </a:prstGeom>
          <a:blipFill>
            <a:blip r:embed="rId2"/>
          </a:blip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100"/>
            </a:lvl1pPr>
          </a:lstStyle>
          <a:p>
            <a:pPr/>
            <a:r>
              <a:t>Dans la plaine rase, sous la nuit sans étoiles, d'une obscurité et d'une épaisseur d'encre, un homme suivait seul la grande route de Marchiennes à Montsou, dix kilomètres de pavé coupant tout droit, à travers les champs de betteraves.</a:t>
            </a:r>
          </a:p>
        </p:txBody>
      </p:sp>
      <p:sp>
        <p:nvSpPr>
          <p:cNvPr id="207" name="le point de vue externe."/>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externe.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06"/>
                                        </p:tgtEl>
                                        <p:attrNameLst>
                                          <p:attrName>style.visibility</p:attrName>
                                        </p:attrNameLst>
                                      </p:cBhvr>
                                      <p:to>
                                        <p:strVal val="visible"/>
                                      </p:to>
                                    </p:set>
                                    <p:animEffect filter="wipe(left)" transition="in">
                                      <p:cBhvr>
                                        <p:cTn id="7" dur="1000"/>
                                        <p:tgtEl>
                                          <p:spTgt spid="206"/>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07"/>
                                        </p:tgtEl>
                                        <p:attrNameLst>
                                          <p:attrName>style.visibility</p:attrName>
                                        </p:attrNameLst>
                                      </p:cBhvr>
                                      <p:to>
                                        <p:strVal val="visible"/>
                                      </p:to>
                                    </p:set>
                                    <p:animEffect filter="wipe(left)" transition="in">
                                      <p:cBhvr>
                                        <p:cTn id="12" dur="1000"/>
                                        <p:tgtEl>
                                          <p:spTgt spid="2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7" grpId="2"/>
      <p:bldP build="whole" bldLvl="1" animBg="1" rev="0" advAuto="0" spid="206" grpId="1"/>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Devant lui, il ne voyait même pas le sol noir, et il n'avait la sensation de l'immense horizon plat que par les souffles du vent de mars, des rafales larges comme sur une mer, glacées d'avoir balayé des lieues de marais et de terres nues.…"/>
          <p:cNvSpPr txBox="1"/>
          <p:nvPr/>
        </p:nvSpPr>
        <p:spPr>
          <a:xfrm>
            <a:off x="1587" y="1221772"/>
            <a:ext cx="13001626" cy="5080001"/>
          </a:xfrm>
          <a:prstGeom prst="rect">
            <a:avLst/>
          </a:prstGeom>
          <a:blipFill>
            <a:blip r:embed="rId2"/>
          </a:blip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4100"/>
            </a:pPr>
            <a:r>
              <a:t>Devant lui, il ne voyait même pas le sol noir, et il n'avait la sensation de l'immense horizon plat que par les souffles du vent de mars, des rafales larges comme sur une mer, glacées d'avoir balayé des lieues de marais et de terres nues.</a:t>
            </a:r>
          </a:p>
          <a:p>
            <a:pPr>
              <a:defRPr sz="4100"/>
            </a:pPr>
            <a:r>
              <a:t>Aucune ombre d'arbre ne tachait le ciel, le pavé se déroulait avec la rectitude d'une jetée, au milieu de l'embrun aveuglant des ténèbres.</a:t>
            </a:r>
          </a:p>
        </p:txBody>
      </p:sp>
      <p:sp>
        <p:nvSpPr>
          <p:cNvPr id="210" name="le point de vue interne."/>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interne.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09"/>
                                        </p:tgtEl>
                                        <p:attrNameLst>
                                          <p:attrName>style.visibility</p:attrName>
                                        </p:attrNameLst>
                                      </p:cBhvr>
                                      <p:to>
                                        <p:strVal val="visible"/>
                                      </p:to>
                                    </p:set>
                                    <p:animEffect filter="wipe(left)" transition="in">
                                      <p:cBhvr>
                                        <p:cTn id="7" dur="1000"/>
                                        <p:tgtEl>
                                          <p:spTgt spid="209"/>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10"/>
                                        </p:tgtEl>
                                        <p:attrNameLst>
                                          <p:attrName>style.visibility</p:attrName>
                                        </p:attrNameLst>
                                      </p:cBhvr>
                                      <p:to>
                                        <p:strVal val="visible"/>
                                      </p:to>
                                    </p:set>
                                    <p:animEffect filter="wipe(left)" transition="in">
                                      <p:cBhvr>
                                        <p:cTn id="12" dur="1000"/>
                                        <p:tgtEl>
                                          <p:spTgt spid="2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9" grpId="1"/>
      <p:bldP build="whole" bldLvl="1" animBg="1" rev="0" advAuto="0" spid="210" grpId="2"/>
    </p:bldLst>
  </p:timing>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Quel point de vue narratif (point de vue omniscient, point de vue interne, point de vue externe) permet de..."/>
          <p:cNvSpPr txBox="1"/>
          <p:nvPr>
            <p:ph type="title"/>
          </p:nvPr>
        </p:nvSpPr>
        <p:spPr>
          <a:prstGeom prst="rect">
            <a:avLst/>
          </a:prstGeom>
        </p:spPr>
        <p:txBody>
          <a:bodyPr/>
          <a:lstStyle>
            <a:lvl1pPr algn="just" defTabSz="457200">
              <a:defRPr sz="4700">
                <a:latin typeface="Helvetica"/>
                <a:ea typeface="Helvetica"/>
                <a:cs typeface="Helvetica"/>
                <a:sym typeface="Helvetica"/>
              </a:defRPr>
            </a:lvl1pPr>
          </a:lstStyle>
          <a:p>
            <a:pPr/>
            <a:r>
              <a:t>Quel point de vue narratif (point de vue omniscient, point de vue interne, point de vue externe) permet de...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12"/>
                                        </p:tgtEl>
                                        <p:attrNameLst>
                                          <p:attrName>style.visibility</p:attrName>
                                        </p:attrNameLst>
                                      </p:cBhvr>
                                      <p:to>
                                        <p:strVal val="visible"/>
                                      </p:to>
                                    </p:set>
                                    <p:animEffect filter="wipe(left)" transition="in">
                                      <p:cBhvr>
                                        <p:cTn id="7" dur="1000"/>
                                        <p:tgtEl>
                                          <p:spTgt spid="2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2" grpId="1"/>
    </p:bld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décrire ce qu’il se passe d’un point de vue objectif, comme si la scène était filmée par une caméra ?"/>
          <p:cNvSpPr txBox="1"/>
          <p:nvPr>
            <p:ph type="title"/>
          </p:nvPr>
        </p:nvSpPr>
        <p:spPr>
          <a:prstGeom prst="rect">
            <a:avLst/>
          </a:prstGeom>
        </p:spPr>
        <p:txBody>
          <a:bodyPr/>
          <a:lstStyle>
            <a:lvl1pPr algn="just" defTabSz="457200">
              <a:defRPr sz="4700">
                <a:latin typeface="Helvetica"/>
                <a:ea typeface="Helvetica"/>
                <a:cs typeface="Helvetica"/>
                <a:sym typeface="Helvetica"/>
              </a:defRPr>
            </a:lvl1pPr>
          </a:lstStyle>
          <a:p>
            <a:pPr/>
            <a:r>
              <a:t>…décrire ce qu’il se passe d’un point de vue objectif, comme si la scène était filmée par une caméra ?</a:t>
            </a:r>
          </a:p>
        </p:txBody>
      </p:sp>
      <p:sp>
        <p:nvSpPr>
          <p:cNvPr id="215" name="le point de vue externe."/>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externe.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14"/>
                                        </p:tgtEl>
                                        <p:attrNameLst>
                                          <p:attrName>style.visibility</p:attrName>
                                        </p:attrNameLst>
                                      </p:cBhvr>
                                      <p:to>
                                        <p:strVal val="visible"/>
                                      </p:to>
                                    </p:set>
                                    <p:animEffect filter="wipe(left)" transition="in">
                                      <p:cBhvr>
                                        <p:cTn id="7" dur="1000"/>
                                        <p:tgtEl>
                                          <p:spTgt spid="214"/>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15"/>
                                        </p:tgtEl>
                                        <p:attrNameLst>
                                          <p:attrName>style.visibility</p:attrName>
                                        </p:attrNameLst>
                                      </p:cBhvr>
                                      <p:to>
                                        <p:strVal val="visible"/>
                                      </p:to>
                                    </p:set>
                                    <p:animEffect filter="wipe(left)" transition="in">
                                      <p:cBhvr>
                                        <p:cTn id="12" dur="1000"/>
                                        <p:tgtEl>
                                          <p:spTgt spid="2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5" grpId="2"/>
      <p:bldP build="whole" bldLvl="1" animBg="1" rev="0" advAuto="0" spid="214" grpId="1"/>
    </p:bld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connaître les pensées de tous les personnages d’un récit ?"/>
          <p:cNvSpPr txBox="1"/>
          <p:nvPr>
            <p:ph type="title"/>
          </p:nvPr>
        </p:nvSpPr>
        <p:spPr>
          <a:prstGeom prst="rect">
            <a:avLst/>
          </a:prstGeom>
        </p:spPr>
        <p:txBody>
          <a:bodyPr/>
          <a:lstStyle>
            <a:lvl1pPr algn="just" defTabSz="457200">
              <a:defRPr sz="4700">
                <a:latin typeface="Helvetica"/>
                <a:ea typeface="Helvetica"/>
                <a:cs typeface="Helvetica"/>
                <a:sym typeface="Helvetica"/>
              </a:defRPr>
            </a:lvl1pPr>
          </a:lstStyle>
          <a:p>
            <a:pPr/>
            <a:r>
              <a:t>…connaître les pensées de tous les personnages d’un récit ? </a:t>
            </a:r>
          </a:p>
        </p:txBody>
      </p:sp>
      <p:sp>
        <p:nvSpPr>
          <p:cNvPr id="218" name="le point de vue omniscient."/>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omniscient.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17"/>
                                        </p:tgtEl>
                                        <p:attrNameLst>
                                          <p:attrName>style.visibility</p:attrName>
                                        </p:attrNameLst>
                                      </p:cBhvr>
                                      <p:to>
                                        <p:strVal val="visible"/>
                                      </p:to>
                                    </p:set>
                                    <p:animEffect filter="wipe(left)" transition="in">
                                      <p:cBhvr>
                                        <p:cTn id="7" dur="1000"/>
                                        <p:tgtEl>
                                          <p:spTgt spid="217"/>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18"/>
                                        </p:tgtEl>
                                        <p:attrNameLst>
                                          <p:attrName>style.visibility</p:attrName>
                                        </p:attrNameLst>
                                      </p:cBhvr>
                                      <p:to>
                                        <p:strVal val="visible"/>
                                      </p:to>
                                    </p:set>
                                    <p:animEffect filter="wipe(left)" transition="in">
                                      <p:cBhvr>
                                        <p:cTn id="12" dur="1000"/>
                                        <p:tgtEl>
                                          <p:spTgt spid="2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8" grpId="2"/>
      <p:bldP build="whole" bldLvl="1" animBg="1" rev="0" advAuto="0" spid="217" grpId="1"/>
    </p:bldLst>
  </p:timing>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suivre l’évolution physique et psychologique d’un personnage en même temps que celui-ci la vit ?"/>
          <p:cNvSpPr txBox="1"/>
          <p:nvPr>
            <p:ph type="title"/>
          </p:nvPr>
        </p:nvSpPr>
        <p:spPr>
          <a:prstGeom prst="rect">
            <a:avLst/>
          </a:prstGeom>
        </p:spPr>
        <p:txBody>
          <a:bodyPr/>
          <a:lstStyle>
            <a:lvl1pPr algn="just" defTabSz="457200">
              <a:defRPr sz="4700">
                <a:latin typeface="Helvetica"/>
                <a:ea typeface="Helvetica"/>
                <a:cs typeface="Helvetica"/>
                <a:sym typeface="Helvetica"/>
              </a:defRPr>
            </a:lvl1pPr>
          </a:lstStyle>
          <a:p>
            <a:pPr/>
            <a:r>
              <a:t>…suivre l’évolution physique et psychologique d’un personnage en même temps que celui-ci la vit ?</a:t>
            </a:r>
          </a:p>
        </p:txBody>
      </p:sp>
      <p:sp>
        <p:nvSpPr>
          <p:cNvPr id="221" name="le point de vue interne."/>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interne.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20"/>
                                        </p:tgtEl>
                                        <p:attrNameLst>
                                          <p:attrName>style.visibility</p:attrName>
                                        </p:attrNameLst>
                                      </p:cBhvr>
                                      <p:to>
                                        <p:strVal val="visible"/>
                                      </p:to>
                                    </p:set>
                                    <p:animEffect filter="wipe(left)" transition="in">
                                      <p:cBhvr>
                                        <p:cTn id="7" dur="1000"/>
                                        <p:tgtEl>
                                          <p:spTgt spid="220"/>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21"/>
                                        </p:tgtEl>
                                        <p:attrNameLst>
                                          <p:attrName>style.visibility</p:attrName>
                                        </p:attrNameLst>
                                      </p:cBhvr>
                                      <p:to>
                                        <p:strVal val="visible"/>
                                      </p:to>
                                    </p:set>
                                    <p:animEffect filter="wipe(left)" transition="in">
                                      <p:cBhvr>
                                        <p:cTn id="12" dur="1000"/>
                                        <p:tgtEl>
                                          <p:spTgt spid="2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0" grpId="1"/>
      <p:bldP build="whole" bldLvl="1" animBg="1" rev="0" advAuto="0" spid="221" grpId="2"/>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Celui qui raconte l'histoire, la narration est"/>
          <p:cNvSpPr txBox="1"/>
          <p:nvPr>
            <p:ph type="title"/>
          </p:nvPr>
        </p:nvSpPr>
        <p:spPr>
          <a:xfrm>
            <a:off x="1270000" y="774075"/>
            <a:ext cx="10464800" cy="3302001"/>
          </a:xfrm>
          <a:prstGeom prst="rect">
            <a:avLst/>
          </a:prstGeom>
        </p:spPr>
        <p:txBody>
          <a:bodyPr/>
          <a:lstStyle>
            <a:lvl1pPr defTabSz="549148">
              <a:defRPr sz="7519"/>
            </a:lvl1pPr>
          </a:lstStyle>
          <a:p>
            <a:pPr/>
            <a:r>
              <a:t>Celui qui raconte l'histoire, la narration est</a:t>
            </a:r>
          </a:p>
        </p:txBody>
      </p:sp>
      <p:sp>
        <p:nvSpPr>
          <p:cNvPr id="129" name="Le narrateur"/>
          <p:cNvSpPr/>
          <p:nvPr/>
        </p:nvSpPr>
        <p:spPr>
          <a:xfrm>
            <a:off x="1788557" y="3924300"/>
            <a:ext cx="9016525" cy="1905000"/>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000"/>
            </a:lvl1pPr>
          </a:lstStyle>
          <a:p>
            <a:pPr/>
            <a:r>
              <a:t>Le narrateur</a:t>
            </a:r>
          </a:p>
        </p:txBody>
      </p:sp>
      <p:sp>
        <p:nvSpPr>
          <p:cNvPr id="130" name="Il ne faut pas le confondre avec l'auteur qui est la personne réelle qui a écrit."/>
          <p:cNvSpPr/>
          <p:nvPr/>
        </p:nvSpPr>
        <p:spPr>
          <a:xfrm>
            <a:off x="1780944" y="5949637"/>
            <a:ext cx="9031752" cy="1905001"/>
          </a:xfrm>
          <a:prstGeom prst="rect">
            <a:avLst/>
          </a:prstGeom>
          <a:blipFill>
            <a:blip r:embed="rId2"/>
          </a:blip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800"/>
            </a:lvl1pPr>
          </a:lstStyle>
          <a:p>
            <a:pPr/>
            <a:r>
              <a:t>Il ne faut pas le confondre avec l'auteur qui est la personne réelle qui a écrit.</a:t>
            </a:r>
          </a:p>
        </p:txBody>
      </p:sp>
      <p:sp>
        <p:nvSpPr>
          <p:cNvPr id="131" name="Dans une autobiographie, l'auteur est le narrateur sont une seule et même personne."/>
          <p:cNvSpPr/>
          <p:nvPr/>
        </p:nvSpPr>
        <p:spPr>
          <a:xfrm>
            <a:off x="1780945" y="7837923"/>
            <a:ext cx="9031752" cy="1905001"/>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r>
              <a:t>Dans une autobiographie, l'auteur est le narrateur sont une seule et même personne.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8" presetID="2" grpId="2" fill="hold">
                                  <p:stCondLst>
                                    <p:cond delay="0"/>
                                  </p:stCondLst>
                                  <p:iterate type="lt" backwards="0">
                                    <p:tmAbs val="0"/>
                                  </p:iterate>
                                  <p:childTnLst>
                                    <p:set>
                                      <p:cBhvr>
                                        <p:cTn id="10" fill="hold"/>
                                        <p:tgtEl>
                                          <p:spTgt spid="129"/>
                                        </p:tgtEl>
                                        <p:attrNameLst>
                                          <p:attrName>style.visibility</p:attrName>
                                        </p:attrNameLst>
                                      </p:cBhvr>
                                      <p:to>
                                        <p:strVal val="visible"/>
                                      </p:to>
                                    </p:set>
                                    <p:anim calcmode="lin" valueType="num">
                                      <p:cBhvr>
                                        <p:cTn id="11" dur="1000" fill="hold"/>
                                        <p:tgtEl>
                                          <p:spTgt spid="129"/>
                                        </p:tgtEl>
                                        <p:attrNameLst>
                                          <p:attrName>ppt_x</p:attrName>
                                        </p:attrNameLst>
                                      </p:cBhvr>
                                      <p:tavLst>
                                        <p:tav tm="0">
                                          <p:val>
                                            <p:strVal val="0-#ppt_w/2"/>
                                          </p:val>
                                        </p:tav>
                                        <p:tav tm="100000">
                                          <p:val>
                                            <p:strVal val="#ppt_x"/>
                                          </p:val>
                                        </p:tav>
                                      </p:tavLst>
                                    </p:anim>
                                    <p:anim calcmode="lin" valueType="num">
                                      <p:cBhvr>
                                        <p:cTn id="12" dur="1000" fill="hold"/>
                                        <p:tgtEl>
                                          <p:spTgt spid="12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 grpId="3" fill="hold">
                                  <p:stCondLst>
                                    <p:cond delay="0"/>
                                  </p:stCondLst>
                                  <p:iterate type="el" backwards="0">
                                    <p:tmAbs val="0"/>
                                  </p:iterate>
                                  <p:childTnLst>
                                    <p:set>
                                      <p:cBhvr>
                                        <p:cTn id="16" fill="hold"/>
                                        <p:tgtEl>
                                          <p:spTgt spid="130"/>
                                        </p:tgtEl>
                                        <p:attrNameLst>
                                          <p:attrName>style.visibility</p:attrName>
                                        </p:attrNameLst>
                                      </p:cBhvr>
                                      <p:to>
                                        <p:strVal val="visible"/>
                                      </p:to>
                                    </p:set>
                                    <p:anim calcmode="lin" valueType="num">
                                      <p:cBhvr>
                                        <p:cTn id="17" dur="1000" fill="hold"/>
                                        <p:tgtEl>
                                          <p:spTgt spid="130"/>
                                        </p:tgtEl>
                                        <p:attrNameLst>
                                          <p:attrName>ppt_x</p:attrName>
                                        </p:attrNameLst>
                                      </p:cBhvr>
                                      <p:tavLst>
                                        <p:tav tm="0">
                                          <p:val>
                                            <p:strVal val="0-#ppt_w/2"/>
                                          </p:val>
                                        </p:tav>
                                        <p:tav tm="100000">
                                          <p:val>
                                            <p:strVal val="#ppt_x"/>
                                          </p:val>
                                        </p:tav>
                                      </p:tavLst>
                                    </p:anim>
                                    <p:anim calcmode="lin" valueType="num">
                                      <p:cBhvr>
                                        <p:cTn id="18" dur="1000" fill="hold"/>
                                        <p:tgtEl>
                                          <p:spTgt spid="13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2" grpId="4" fill="hold">
                                  <p:stCondLst>
                                    <p:cond delay="0"/>
                                  </p:stCondLst>
                                  <p:iterate type="el" backwards="0">
                                    <p:tmAbs val="0"/>
                                  </p:iterate>
                                  <p:childTnLst>
                                    <p:set>
                                      <p:cBhvr>
                                        <p:cTn id="22" fill="hold"/>
                                        <p:tgtEl>
                                          <p:spTgt spid="131"/>
                                        </p:tgtEl>
                                        <p:attrNameLst>
                                          <p:attrName>style.visibility</p:attrName>
                                        </p:attrNameLst>
                                      </p:cBhvr>
                                      <p:to>
                                        <p:strVal val="visible"/>
                                      </p:to>
                                    </p:set>
                                    <p:anim calcmode="lin" valueType="num">
                                      <p:cBhvr>
                                        <p:cTn id="23" dur="1000" fill="hold"/>
                                        <p:tgtEl>
                                          <p:spTgt spid="131"/>
                                        </p:tgtEl>
                                        <p:attrNameLst>
                                          <p:attrName>ppt_x</p:attrName>
                                        </p:attrNameLst>
                                      </p:cBhvr>
                                      <p:tavLst>
                                        <p:tav tm="0">
                                          <p:val>
                                            <p:strVal val="0-#ppt_w/2"/>
                                          </p:val>
                                        </p:tav>
                                        <p:tav tm="100000">
                                          <p:val>
                                            <p:strVal val="#ppt_x"/>
                                          </p:val>
                                        </p:tav>
                                      </p:tavLst>
                                    </p:anim>
                                    <p:anim calcmode="lin" valueType="num">
                                      <p:cBhvr>
                                        <p:cTn id="24" dur="1000" fill="hold"/>
                                        <p:tgtEl>
                                          <p:spTgt spid="1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8" grpId="1"/>
      <p:bldP build="whole" bldLvl="1" animBg="1" rev="0" advAuto="0" spid="129" grpId="2"/>
      <p:bldP build="whole" bldLvl="1" animBg="1" rev="0" advAuto="0" spid="131" grpId="4"/>
      <p:bldP build="whole" bldLvl="1" animBg="1" rev="0" advAuto="0" spid="130" grpId="3"/>
    </p:bldLst>
  </p:timing>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passer d’un lieu à un autre ou d’une temporalité à une autre à l’intérieur du récit ?"/>
          <p:cNvSpPr txBox="1"/>
          <p:nvPr>
            <p:ph type="title"/>
          </p:nvPr>
        </p:nvSpPr>
        <p:spPr>
          <a:prstGeom prst="rect">
            <a:avLst/>
          </a:prstGeom>
        </p:spPr>
        <p:txBody>
          <a:bodyPr/>
          <a:lstStyle>
            <a:lvl1pPr algn="just" defTabSz="457200">
              <a:defRPr sz="4700">
                <a:latin typeface="Helvetica"/>
                <a:ea typeface="Helvetica"/>
                <a:cs typeface="Helvetica"/>
                <a:sym typeface="Helvetica"/>
              </a:defRPr>
            </a:lvl1pPr>
          </a:lstStyle>
          <a:p>
            <a:pPr/>
            <a:r>
              <a:t>…passer d’un lieu à un autre ou d’une temporalité à une autre à l’intérieur du récit ?</a:t>
            </a:r>
          </a:p>
        </p:txBody>
      </p:sp>
      <p:sp>
        <p:nvSpPr>
          <p:cNvPr id="224" name="le point de vue omniscient."/>
          <p:cNvSpPr/>
          <p:nvPr/>
        </p:nvSpPr>
        <p:spPr>
          <a:xfrm>
            <a:off x="615994" y="7753129"/>
            <a:ext cx="11772812" cy="1276109"/>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6500">
                <a:latin typeface="Helvetica"/>
                <a:ea typeface="Helvetica"/>
                <a:cs typeface="Helvetica"/>
                <a:sym typeface="Helvetica"/>
              </a:defRPr>
            </a:lvl1pPr>
          </a:lstStyle>
          <a:p>
            <a:pPr>
              <a:defRPr b="0">
                <a:latin typeface="+mn-lt"/>
                <a:ea typeface="+mn-ea"/>
                <a:cs typeface="+mn-cs"/>
                <a:sym typeface="Helvetica Light"/>
              </a:defRPr>
            </a:pPr>
            <a:r>
              <a:rPr b="1">
                <a:latin typeface="Helvetica"/>
                <a:ea typeface="Helvetica"/>
                <a:cs typeface="Helvetica"/>
                <a:sym typeface="Helvetica"/>
              </a:rPr>
              <a:t>le point de vue omniscient.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23"/>
                                        </p:tgtEl>
                                        <p:attrNameLst>
                                          <p:attrName>style.visibility</p:attrName>
                                        </p:attrNameLst>
                                      </p:cBhvr>
                                      <p:to>
                                        <p:strVal val="visible"/>
                                      </p:to>
                                    </p:set>
                                    <p:animEffect filter="wipe(left)" transition="in">
                                      <p:cBhvr>
                                        <p:cTn id="7" dur="1000"/>
                                        <p:tgtEl>
                                          <p:spTgt spid="223"/>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24"/>
                                        </p:tgtEl>
                                        <p:attrNameLst>
                                          <p:attrName>style.visibility</p:attrName>
                                        </p:attrNameLst>
                                      </p:cBhvr>
                                      <p:to>
                                        <p:strVal val="visible"/>
                                      </p:to>
                                    </p:set>
                                    <p:animEffect filter="wipe(left)" transition="in">
                                      <p:cBhvr>
                                        <p:cTn id="12" dur="1000"/>
                                        <p:tgtEl>
                                          <p:spTgt spid="2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4" grpId="2"/>
      <p:bldP build="whole" bldLvl="1" animBg="1" rev="0" advAuto="0" spid="223" grpId="1"/>
    </p:bldLst>
  </p:timing>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Léa avait les yeux ouverts dans la nuit. Elle écoutait les bruits de la nuit, les craquements de la charpente, le vent qui soufflait la poussière sur le toit de tôle. Le vent venait du désert, il brûlait le visage. L’intérieur de la chambre était rouge. "/>
          <p:cNvSpPr/>
          <p:nvPr/>
        </p:nvSpPr>
        <p:spPr>
          <a:xfrm>
            <a:off x="798733" y="193415"/>
            <a:ext cx="11407334" cy="6092730"/>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Léa avait les yeux ouverts dans la nuit. Elle écoutait les bruits de la nuit, les craquements de la charpente, le vent qui soufflait la poussière sur le toit de tôle. Le vent venait du désert, il brûlait le visage. L’intérieur de la chambre était rouge. (J.M.G Le Clézio)</a:t>
            </a:r>
          </a:p>
        </p:txBody>
      </p:sp>
      <p:sp>
        <p:nvSpPr>
          <p:cNvPr id="227" name="car nous voyons la scène à travers le regard de Maou comme le champ lexical de la perception nous le prouve."/>
          <p:cNvSpPr/>
          <p:nvPr/>
        </p:nvSpPr>
        <p:spPr>
          <a:xfrm>
            <a:off x="235291" y="4680777"/>
            <a:ext cx="12534217" cy="2346616"/>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600"/>
            </a:lvl1pPr>
          </a:lstStyle>
          <a:p>
            <a:pPr/>
            <a:r>
              <a:t>car nous voyons la scène à travers le regard de Maou comme le champ lexical de la perception nous le prouve.</a:t>
            </a:r>
          </a:p>
        </p:txBody>
      </p:sp>
      <p:sp>
        <p:nvSpPr>
          <p:cNvPr id="228" name="Point de vue  interne"/>
          <p:cNvSpPr/>
          <p:nvPr/>
        </p:nvSpPr>
        <p:spPr>
          <a:xfrm>
            <a:off x="235291" y="6920252"/>
            <a:ext cx="12534218" cy="2599122"/>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500"/>
            </a:lvl1pPr>
          </a:lstStyle>
          <a:p>
            <a:pPr/>
            <a:r>
              <a:t>Point de vue  interne</a:t>
            </a:r>
          </a:p>
        </p:txBody>
      </p:sp>
      <p:sp>
        <p:nvSpPr>
          <p:cNvPr id="229" name="Léa avait les yeux ouverts dans la nuit. Elle écoutait les bruits de la nuit, les craquements de la charpente, le vent qui soufflait la poussière sur le toit de tôle. Le vent venait du désert, il brûlait le visage. L’intérieur de la chambre était rouge. "/>
          <p:cNvSpPr/>
          <p:nvPr/>
        </p:nvSpPr>
        <p:spPr>
          <a:xfrm>
            <a:off x="798734" y="-69610"/>
            <a:ext cx="11407331" cy="487829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Léa avait les </a:t>
            </a:r>
            <a:r>
              <a:rPr b="1">
                <a:latin typeface="Helvetica"/>
                <a:ea typeface="Helvetica"/>
                <a:cs typeface="Helvetica"/>
                <a:sym typeface="Helvetica"/>
              </a:rPr>
              <a:t>yeux</a:t>
            </a:r>
            <a:r>
              <a:t> ouverts dans la nuit. Elle </a:t>
            </a:r>
            <a:r>
              <a:rPr b="1">
                <a:latin typeface="Helvetica"/>
                <a:ea typeface="Helvetica"/>
                <a:cs typeface="Helvetica"/>
                <a:sym typeface="Helvetica"/>
              </a:rPr>
              <a:t>écoutait</a:t>
            </a:r>
            <a:r>
              <a:t> les bruits de la nuit, les craquements de la charpente, le vent qui </a:t>
            </a:r>
            <a:r>
              <a:rPr b="1">
                <a:latin typeface="Helvetica"/>
                <a:ea typeface="Helvetica"/>
                <a:cs typeface="Helvetica"/>
                <a:sym typeface="Helvetica"/>
              </a:rPr>
              <a:t>soufflait</a:t>
            </a:r>
            <a:r>
              <a:t> la poussière sur le toit de tôle. Le vent venait du désert, il brûlait le visage. L’intérieur de la chambre était rouge. (J.M.G Le Clézio)</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26"/>
                                        </p:tgtEl>
                                        <p:attrNameLst>
                                          <p:attrName>style.visibility</p:attrName>
                                        </p:attrNameLst>
                                      </p:cBhvr>
                                      <p:to>
                                        <p:strVal val="visible"/>
                                      </p:to>
                                    </p:set>
                                    <p:anim calcmode="lin" valueType="num">
                                      <p:cBhvr>
                                        <p:cTn id="7" dur="750" fill="hold"/>
                                        <p:tgtEl>
                                          <p:spTgt spid="226"/>
                                        </p:tgtEl>
                                        <p:attrNameLst>
                                          <p:attrName>ppt_w</p:attrName>
                                        </p:attrNameLst>
                                      </p:cBhvr>
                                      <p:tavLst>
                                        <p:tav tm="0">
                                          <p:val>
                                            <p:fltVal val="0"/>
                                          </p:val>
                                        </p:tav>
                                        <p:tav tm="100000">
                                          <p:val>
                                            <p:strVal val="#ppt_w"/>
                                          </p:val>
                                        </p:tav>
                                      </p:tavLst>
                                    </p:anim>
                                    <p:anim calcmode="lin" valueType="num">
                                      <p:cBhvr>
                                        <p:cTn id="8" dur="750" fill="hold"/>
                                        <p:tgtEl>
                                          <p:spTgt spid="22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28"/>
                                        </p:tgtEl>
                                        <p:attrNameLst>
                                          <p:attrName>style.visibility</p:attrName>
                                        </p:attrNameLst>
                                      </p:cBhvr>
                                      <p:to>
                                        <p:strVal val="visible"/>
                                      </p:to>
                                    </p:set>
                                    <p:anim calcmode="lin" valueType="num">
                                      <p:cBhvr>
                                        <p:cTn id="13" dur="1500" fill="hold"/>
                                        <p:tgtEl>
                                          <p:spTgt spid="228"/>
                                        </p:tgtEl>
                                        <p:attrNameLst>
                                          <p:attrName>ppt_x</p:attrName>
                                        </p:attrNameLst>
                                      </p:cBhvr>
                                      <p:tavLst>
                                        <p:tav tm="0">
                                          <p:val>
                                            <p:strVal val="#ppt_x"/>
                                          </p:val>
                                        </p:tav>
                                        <p:tav tm="100000">
                                          <p:val>
                                            <p:strVal val="#ppt_x"/>
                                          </p:val>
                                        </p:tav>
                                      </p:tavLst>
                                    </p:anim>
                                    <p:anim calcmode="lin" valueType="num">
                                      <p:cBhvr>
                                        <p:cTn id="14" dur="1500" fill="hold"/>
                                        <p:tgtEl>
                                          <p:spTgt spid="2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227"/>
                                        </p:tgtEl>
                                        <p:attrNameLst>
                                          <p:attrName>style.visibility</p:attrName>
                                        </p:attrNameLst>
                                      </p:cBhvr>
                                      <p:to>
                                        <p:strVal val="visible"/>
                                      </p:to>
                                    </p:set>
                                    <p:anim calcmode="lin" valueType="num">
                                      <p:cBhvr>
                                        <p:cTn id="19" dur="1500" fill="hold"/>
                                        <p:tgtEl>
                                          <p:spTgt spid="227"/>
                                        </p:tgtEl>
                                        <p:attrNameLst>
                                          <p:attrName>ppt_x</p:attrName>
                                        </p:attrNameLst>
                                      </p:cBhvr>
                                      <p:tavLst>
                                        <p:tav tm="0">
                                          <p:val>
                                            <p:strVal val="#ppt_x"/>
                                          </p:val>
                                        </p:tav>
                                        <p:tav tm="100000">
                                          <p:val>
                                            <p:strVal val="#ppt_x"/>
                                          </p:val>
                                        </p:tav>
                                      </p:tavLst>
                                    </p:anim>
                                    <p:anim calcmode="lin" valueType="num">
                                      <p:cBhvr>
                                        <p:cTn id="20" dur="1500" fill="hold"/>
                                        <p:tgtEl>
                                          <p:spTgt spid="22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16" presetID="23" grpId="4" fill="hold">
                                  <p:stCondLst>
                                    <p:cond delay="0"/>
                                  </p:stCondLst>
                                  <p:iterate type="el" backwards="0">
                                    <p:tmAbs val="0"/>
                                  </p:iterate>
                                  <p:childTnLst>
                                    <p:set>
                                      <p:cBhvr>
                                        <p:cTn id="24" fill="hold"/>
                                        <p:tgtEl>
                                          <p:spTgt spid="229"/>
                                        </p:tgtEl>
                                        <p:attrNameLst>
                                          <p:attrName>style.visibility</p:attrName>
                                        </p:attrNameLst>
                                      </p:cBhvr>
                                      <p:to>
                                        <p:strVal val="visible"/>
                                      </p:to>
                                    </p:set>
                                    <p:anim calcmode="lin" valueType="num">
                                      <p:cBhvr>
                                        <p:cTn id="25" dur="750" fill="hold"/>
                                        <p:tgtEl>
                                          <p:spTgt spid="229"/>
                                        </p:tgtEl>
                                        <p:attrNameLst>
                                          <p:attrName>ppt_w</p:attrName>
                                        </p:attrNameLst>
                                      </p:cBhvr>
                                      <p:tavLst>
                                        <p:tav tm="0">
                                          <p:val>
                                            <p:fltVal val="0"/>
                                          </p:val>
                                        </p:tav>
                                        <p:tav tm="100000">
                                          <p:val>
                                            <p:strVal val="#ppt_w"/>
                                          </p:val>
                                        </p:tav>
                                      </p:tavLst>
                                    </p:anim>
                                    <p:anim calcmode="lin" valueType="num">
                                      <p:cBhvr>
                                        <p:cTn id="26" dur="750" fill="hold"/>
                                        <p:tgtEl>
                                          <p:spTgt spid="22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9" grpId="4"/>
      <p:bldP build="whole" bldLvl="1" animBg="1" rev="0" advAuto="0" spid="227" grpId="3"/>
      <p:bldP build="whole" bldLvl="1" animBg="1" rev="0" advAuto="0" spid="226" grpId="1"/>
      <p:bldP build="whole" bldLvl="1" animBg="1" rev="0" advAuto="0" spid="228" grpId="2"/>
    </p:bldLst>
  </p:timing>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1" name="Le narrateur connaît l’âge de Mme Descoings alors qu’elle le cache, connaît son passé (dans son temps), et émet des jugements sur elle (« une beauté qui ne soutenait pas un examen) ."/>
          <p:cNvSpPr/>
          <p:nvPr/>
        </p:nvSpPr>
        <p:spPr>
          <a:xfrm>
            <a:off x="235292" y="6563448"/>
            <a:ext cx="12534216" cy="3072886"/>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600"/>
            </a:pPr>
            <a:r>
              <a:t>Le narrateur connaît l’âge de Mme Descoings alors qu’elle le cache, connaît son passé (dans son temps), et émet des jugements sur elle (« une beauté qui ne soutenait pas un examen) .</a:t>
            </a:r>
          </a:p>
          <a:p>
            <a:pPr>
              <a:defRPr sz="4600"/>
            </a:pPr>
            <a:r>
              <a:t> </a:t>
            </a:r>
          </a:p>
        </p:txBody>
      </p:sp>
      <p:sp>
        <p:nvSpPr>
          <p:cNvPr id="232" name="En 1809, Mme Descoings, qui ne disait point son âge, avait soixante-cinq ans. Nommée dans son temps la belle épicière, elle était une de ces femmes si rares que le temps respecte, et devait à une excellente constitution le privilège de garder  une beauté"/>
          <p:cNvSpPr/>
          <p:nvPr/>
        </p:nvSpPr>
        <p:spPr>
          <a:xfrm>
            <a:off x="798734" y="71591"/>
            <a:ext cx="11407328"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En 1809, Mme Descoings, qui ne disait point son âge, avait </a:t>
            </a:r>
            <a:r>
              <a:rPr b="1">
                <a:latin typeface="Helvetica"/>
                <a:ea typeface="Helvetica"/>
                <a:cs typeface="Helvetica"/>
                <a:sym typeface="Helvetica"/>
              </a:rPr>
              <a:t>soixante-cinq ans</a:t>
            </a:r>
            <a:r>
              <a:t>. Nommée </a:t>
            </a:r>
            <a:r>
              <a:rPr b="1">
                <a:latin typeface="Helvetica"/>
                <a:ea typeface="Helvetica"/>
                <a:cs typeface="Helvetica"/>
                <a:sym typeface="Helvetica"/>
              </a:rPr>
              <a:t>dans son temps</a:t>
            </a:r>
            <a:r>
              <a:t> la belle épicière, elle était une de ces femmes si rares que le temps respecte, et devait à une excellente constitution le privilège de garder  </a:t>
            </a:r>
            <a:r>
              <a:rPr b="1">
                <a:latin typeface="Helvetica"/>
                <a:ea typeface="Helvetica"/>
                <a:cs typeface="Helvetica"/>
                <a:sym typeface="Helvetica"/>
              </a:rPr>
              <a:t>une beauté qui néanmoins ne soutenait pas un examen sérieux.</a:t>
            </a:r>
          </a:p>
        </p:txBody>
      </p:sp>
      <p:sp>
        <p:nvSpPr>
          <p:cNvPr id="233" name="Point de vue omniscient"/>
          <p:cNvSpPr/>
          <p:nvPr/>
        </p:nvSpPr>
        <p:spPr>
          <a:xfrm>
            <a:off x="1011925" y="5494706"/>
            <a:ext cx="10371823"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omniscient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32"/>
                                        </p:tgtEl>
                                        <p:attrNameLst>
                                          <p:attrName>style.visibility</p:attrName>
                                        </p:attrNameLst>
                                      </p:cBhvr>
                                      <p:to>
                                        <p:strVal val="visible"/>
                                      </p:to>
                                    </p:set>
                                    <p:anim calcmode="lin" valueType="num">
                                      <p:cBhvr>
                                        <p:cTn id="7" dur="750" fill="hold"/>
                                        <p:tgtEl>
                                          <p:spTgt spid="232"/>
                                        </p:tgtEl>
                                        <p:attrNameLst>
                                          <p:attrName>ppt_w</p:attrName>
                                        </p:attrNameLst>
                                      </p:cBhvr>
                                      <p:tavLst>
                                        <p:tav tm="0">
                                          <p:val>
                                            <p:fltVal val="0"/>
                                          </p:val>
                                        </p:tav>
                                        <p:tav tm="100000">
                                          <p:val>
                                            <p:strVal val="#ppt_w"/>
                                          </p:val>
                                        </p:tav>
                                      </p:tavLst>
                                    </p:anim>
                                    <p:anim calcmode="lin" valueType="num">
                                      <p:cBhvr>
                                        <p:cTn id="8" dur="750" fill="hold"/>
                                        <p:tgtEl>
                                          <p:spTgt spid="23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33"/>
                                        </p:tgtEl>
                                        <p:attrNameLst>
                                          <p:attrName>style.visibility</p:attrName>
                                        </p:attrNameLst>
                                      </p:cBhvr>
                                      <p:to>
                                        <p:strVal val="visible"/>
                                      </p:to>
                                    </p:set>
                                    <p:anim calcmode="lin" valueType="num">
                                      <p:cBhvr>
                                        <p:cTn id="13" dur="1500" fill="hold"/>
                                        <p:tgtEl>
                                          <p:spTgt spid="233"/>
                                        </p:tgtEl>
                                        <p:attrNameLst>
                                          <p:attrName>ppt_x</p:attrName>
                                        </p:attrNameLst>
                                      </p:cBhvr>
                                      <p:tavLst>
                                        <p:tav tm="0">
                                          <p:val>
                                            <p:strVal val="#ppt_x"/>
                                          </p:val>
                                        </p:tav>
                                        <p:tav tm="100000">
                                          <p:val>
                                            <p:strVal val="#ppt_x"/>
                                          </p:val>
                                        </p:tav>
                                      </p:tavLst>
                                    </p:anim>
                                    <p:anim calcmode="lin" valueType="num">
                                      <p:cBhvr>
                                        <p:cTn id="14" dur="1500" fill="hold"/>
                                        <p:tgtEl>
                                          <p:spTgt spid="23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231"/>
                                        </p:tgtEl>
                                        <p:attrNameLst>
                                          <p:attrName>style.visibility</p:attrName>
                                        </p:attrNameLst>
                                      </p:cBhvr>
                                      <p:to>
                                        <p:strVal val="visible"/>
                                      </p:to>
                                    </p:set>
                                    <p:anim calcmode="lin" valueType="num">
                                      <p:cBhvr>
                                        <p:cTn id="19" dur="1500" fill="hold"/>
                                        <p:tgtEl>
                                          <p:spTgt spid="231"/>
                                        </p:tgtEl>
                                        <p:attrNameLst>
                                          <p:attrName>ppt_x</p:attrName>
                                        </p:attrNameLst>
                                      </p:cBhvr>
                                      <p:tavLst>
                                        <p:tav tm="0">
                                          <p:val>
                                            <p:strVal val="#ppt_x"/>
                                          </p:val>
                                        </p:tav>
                                        <p:tav tm="100000">
                                          <p:val>
                                            <p:strVal val="#ppt_x"/>
                                          </p:val>
                                        </p:tav>
                                      </p:tavLst>
                                    </p:anim>
                                    <p:anim calcmode="lin" valueType="num">
                                      <p:cBhvr>
                                        <p:cTn id="20" dur="1500" fill="hold"/>
                                        <p:tgtEl>
                                          <p:spTgt spid="23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1" grpId="3"/>
      <p:bldP build="whole" bldLvl="1" animBg="1" rev="0" advAuto="0" spid="232" grpId="1"/>
      <p:bldP build="whole" bldLvl="1" animBg="1" rev="0" advAuto="0" spid="233" grpId="2"/>
    </p:bld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L’identité des personnages est inconnue : « deux hommes ».…"/>
          <p:cNvSpPr/>
          <p:nvPr/>
        </p:nvSpPr>
        <p:spPr>
          <a:xfrm>
            <a:off x="235292" y="5619303"/>
            <a:ext cx="12534215" cy="4747978"/>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3300"/>
            </a:pPr>
            <a:r>
              <a:t>L’identité des personnages est inconnue : « deux hommes ».</a:t>
            </a:r>
          </a:p>
          <a:p>
            <a:pPr>
              <a:defRPr sz="3200"/>
            </a:pPr>
            <a:r>
              <a:t>Le narrateur ne décrit que l’aspect physique des personnages dont il ne donne pas l’identité. Il semble les découvrir en même temps que nous. On ne connaît pas les pensées ni l’état civil des personnages. </a:t>
            </a:r>
          </a:p>
        </p:txBody>
      </p:sp>
      <p:sp>
        <p:nvSpPr>
          <p:cNvPr id="236" name="Deux hommes parurent.…"/>
          <p:cNvSpPr/>
          <p:nvPr/>
        </p:nvSpPr>
        <p:spPr>
          <a:xfrm>
            <a:off x="798734" y="-66470"/>
            <a:ext cx="11407329" cy="5715841"/>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Deux hommes parurent.</a:t>
            </a:r>
          </a:p>
          <a:p>
            <a:pPr>
              <a:defRPr sz="4400">
                <a:solidFill>
                  <a:srgbClr val="000000"/>
                </a:solidFill>
              </a:defRPr>
            </a:pPr>
            <a:r>
              <a:t>Le plus grand, vêtu de toile, marchait le chapeau en arrière, le gilet déboutonné, et sa cravate à la main. Le plus petit, dont le corps disparaissait dans une redingote marron, baissait la tête sous une casquette à visière pointue.</a:t>
            </a:r>
          </a:p>
        </p:txBody>
      </p:sp>
      <p:sp>
        <p:nvSpPr>
          <p:cNvPr id="237" name="Point de vue externe"/>
          <p:cNvSpPr/>
          <p:nvPr/>
        </p:nvSpPr>
        <p:spPr>
          <a:xfrm>
            <a:off x="1042381" y="581449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externe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36"/>
                                        </p:tgtEl>
                                        <p:attrNameLst>
                                          <p:attrName>style.visibility</p:attrName>
                                        </p:attrNameLst>
                                      </p:cBhvr>
                                      <p:to>
                                        <p:strVal val="visible"/>
                                      </p:to>
                                    </p:set>
                                    <p:anim calcmode="lin" valueType="num">
                                      <p:cBhvr>
                                        <p:cTn id="7" dur="750" fill="hold"/>
                                        <p:tgtEl>
                                          <p:spTgt spid="236"/>
                                        </p:tgtEl>
                                        <p:attrNameLst>
                                          <p:attrName>ppt_w</p:attrName>
                                        </p:attrNameLst>
                                      </p:cBhvr>
                                      <p:tavLst>
                                        <p:tav tm="0">
                                          <p:val>
                                            <p:fltVal val="0"/>
                                          </p:val>
                                        </p:tav>
                                        <p:tav tm="100000">
                                          <p:val>
                                            <p:strVal val="#ppt_w"/>
                                          </p:val>
                                        </p:tav>
                                      </p:tavLst>
                                    </p:anim>
                                    <p:anim calcmode="lin" valueType="num">
                                      <p:cBhvr>
                                        <p:cTn id="8" dur="750" fill="hold"/>
                                        <p:tgtEl>
                                          <p:spTgt spid="23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37"/>
                                        </p:tgtEl>
                                        <p:attrNameLst>
                                          <p:attrName>style.visibility</p:attrName>
                                        </p:attrNameLst>
                                      </p:cBhvr>
                                      <p:to>
                                        <p:strVal val="visible"/>
                                      </p:to>
                                    </p:set>
                                    <p:anim calcmode="lin" valueType="num">
                                      <p:cBhvr>
                                        <p:cTn id="13" dur="1500" fill="hold"/>
                                        <p:tgtEl>
                                          <p:spTgt spid="237"/>
                                        </p:tgtEl>
                                        <p:attrNameLst>
                                          <p:attrName>ppt_x</p:attrName>
                                        </p:attrNameLst>
                                      </p:cBhvr>
                                      <p:tavLst>
                                        <p:tav tm="0">
                                          <p:val>
                                            <p:strVal val="#ppt_x"/>
                                          </p:val>
                                        </p:tav>
                                        <p:tav tm="100000">
                                          <p:val>
                                            <p:strVal val="#ppt_x"/>
                                          </p:val>
                                        </p:tav>
                                      </p:tavLst>
                                    </p:anim>
                                    <p:anim calcmode="lin" valueType="num">
                                      <p:cBhvr>
                                        <p:cTn id="14" dur="1500" fill="hold"/>
                                        <p:tgtEl>
                                          <p:spTgt spid="23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235"/>
                                        </p:tgtEl>
                                        <p:attrNameLst>
                                          <p:attrName>style.visibility</p:attrName>
                                        </p:attrNameLst>
                                      </p:cBhvr>
                                      <p:to>
                                        <p:strVal val="visible"/>
                                      </p:to>
                                    </p:set>
                                    <p:anim calcmode="lin" valueType="num">
                                      <p:cBhvr>
                                        <p:cTn id="19" dur="1500" fill="hold"/>
                                        <p:tgtEl>
                                          <p:spTgt spid="235"/>
                                        </p:tgtEl>
                                        <p:attrNameLst>
                                          <p:attrName>ppt_x</p:attrName>
                                        </p:attrNameLst>
                                      </p:cBhvr>
                                      <p:tavLst>
                                        <p:tav tm="0">
                                          <p:val>
                                            <p:strVal val="#ppt_x"/>
                                          </p:val>
                                        </p:tav>
                                        <p:tav tm="100000">
                                          <p:val>
                                            <p:strVal val="#ppt_x"/>
                                          </p:val>
                                        </p:tav>
                                      </p:tavLst>
                                    </p:anim>
                                    <p:anim calcmode="lin" valueType="num">
                                      <p:cBhvr>
                                        <p:cTn id="20" dur="1500" fill="hold"/>
                                        <p:tgtEl>
                                          <p:spTgt spid="2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5" grpId="3"/>
      <p:bldP build="whole" bldLvl="1" animBg="1" rev="0" advAuto="0" spid="236" grpId="1"/>
      <p:bldP build="whole" bldLvl="1" animBg="1" rev="0" advAuto="0" spid="237" grpId="2"/>
    </p:bldLst>
  </p:timing>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Mme de Rênal regardait les grosses larmes qui s'étaient arrêtées sur les joues si pâles d'abord et maintenant si roses de ce jeune paysan.&quot;&quot; (Stendhal)"/>
          <p:cNvSpPr/>
          <p:nvPr/>
        </p:nvSpPr>
        <p:spPr>
          <a:xfrm>
            <a:off x="798734" y="71591"/>
            <a:ext cx="11407328"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Mme de Rênal regardait les grosses larmes qui s'étaient arrêtées sur les joues si pâles d'abord et maintenant si roses de ce jeune paysan."" (Stendhal) </a:t>
            </a:r>
          </a:p>
        </p:txBody>
      </p:sp>
      <p:sp>
        <p:nvSpPr>
          <p:cNvPr id="240" name="Point de vue interne"/>
          <p:cNvSpPr/>
          <p:nvPr/>
        </p:nvSpPr>
        <p:spPr>
          <a:xfrm>
            <a:off x="1042381" y="581449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interne</a:t>
            </a:r>
          </a:p>
        </p:txBody>
      </p:sp>
      <p:sp>
        <p:nvSpPr>
          <p:cNvPr id="241" name="Mme de Rênal regardait les grosses larmes qui s'étaient arrêtées sur les joues si pâles d'abord et maintenant si roses de ce jeune paysan.&quot;&quot; (Stendhal)"/>
          <p:cNvSpPr/>
          <p:nvPr/>
        </p:nvSpPr>
        <p:spPr>
          <a:xfrm>
            <a:off x="798734" y="71591"/>
            <a:ext cx="11407329"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Mme de Rênal </a:t>
            </a:r>
            <a:r>
              <a:rPr b="1">
                <a:latin typeface="Helvetica"/>
                <a:ea typeface="Helvetica"/>
                <a:cs typeface="Helvetica"/>
                <a:sym typeface="Helvetica"/>
              </a:rPr>
              <a:t>regardait</a:t>
            </a:r>
            <a:r>
              <a:t> les grosses larmes qui s'étaient arrêtées sur les joues si pâles d'abord et maintenant si roses de ce jeune paysan."" (Stendhal)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39"/>
                                        </p:tgtEl>
                                        <p:attrNameLst>
                                          <p:attrName>style.visibility</p:attrName>
                                        </p:attrNameLst>
                                      </p:cBhvr>
                                      <p:to>
                                        <p:strVal val="visible"/>
                                      </p:to>
                                    </p:set>
                                    <p:anim calcmode="lin" valueType="num">
                                      <p:cBhvr>
                                        <p:cTn id="7" dur="750" fill="hold"/>
                                        <p:tgtEl>
                                          <p:spTgt spid="239"/>
                                        </p:tgtEl>
                                        <p:attrNameLst>
                                          <p:attrName>ppt_w</p:attrName>
                                        </p:attrNameLst>
                                      </p:cBhvr>
                                      <p:tavLst>
                                        <p:tav tm="0">
                                          <p:val>
                                            <p:fltVal val="0"/>
                                          </p:val>
                                        </p:tav>
                                        <p:tav tm="100000">
                                          <p:val>
                                            <p:strVal val="#ppt_w"/>
                                          </p:val>
                                        </p:tav>
                                      </p:tavLst>
                                    </p:anim>
                                    <p:anim calcmode="lin" valueType="num">
                                      <p:cBhvr>
                                        <p:cTn id="8" dur="750" fill="hold"/>
                                        <p:tgtEl>
                                          <p:spTgt spid="23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40"/>
                                        </p:tgtEl>
                                        <p:attrNameLst>
                                          <p:attrName>style.visibility</p:attrName>
                                        </p:attrNameLst>
                                      </p:cBhvr>
                                      <p:to>
                                        <p:strVal val="visible"/>
                                      </p:to>
                                    </p:set>
                                    <p:anim calcmode="lin" valueType="num">
                                      <p:cBhvr>
                                        <p:cTn id="13" dur="1500" fill="hold"/>
                                        <p:tgtEl>
                                          <p:spTgt spid="240"/>
                                        </p:tgtEl>
                                        <p:attrNameLst>
                                          <p:attrName>ppt_x</p:attrName>
                                        </p:attrNameLst>
                                      </p:cBhvr>
                                      <p:tavLst>
                                        <p:tav tm="0">
                                          <p:val>
                                            <p:strVal val="#ppt_x"/>
                                          </p:val>
                                        </p:tav>
                                        <p:tav tm="100000">
                                          <p:val>
                                            <p:strVal val="#ppt_x"/>
                                          </p:val>
                                        </p:tav>
                                      </p:tavLst>
                                    </p:anim>
                                    <p:anim calcmode="lin" valueType="num">
                                      <p:cBhvr>
                                        <p:cTn id="14" dur="1500" fill="hold"/>
                                        <p:tgtEl>
                                          <p:spTgt spid="24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241"/>
                                        </p:tgtEl>
                                        <p:attrNameLst>
                                          <p:attrName>style.visibility</p:attrName>
                                        </p:attrNameLst>
                                      </p:cBhvr>
                                      <p:to>
                                        <p:strVal val="visible"/>
                                      </p:to>
                                    </p:set>
                                    <p:anim calcmode="lin" valueType="num">
                                      <p:cBhvr>
                                        <p:cTn id="19" dur="750" fill="hold"/>
                                        <p:tgtEl>
                                          <p:spTgt spid="241"/>
                                        </p:tgtEl>
                                        <p:attrNameLst>
                                          <p:attrName>ppt_w</p:attrName>
                                        </p:attrNameLst>
                                      </p:cBhvr>
                                      <p:tavLst>
                                        <p:tav tm="0">
                                          <p:val>
                                            <p:fltVal val="0"/>
                                          </p:val>
                                        </p:tav>
                                        <p:tav tm="100000">
                                          <p:val>
                                            <p:strVal val="#ppt_w"/>
                                          </p:val>
                                        </p:tav>
                                      </p:tavLst>
                                    </p:anim>
                                    <p:anim calcmode="lin" valueType="num">
                                      <p:cBhvr>
                                        <p:cTn id="20" dur="750" fill="hold"/>
                                        <p:tgtEl>
                                          <p:spTgt spid="24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0" grpId="2"/>
      <p:bldP build="whole" bldLvl="1" animBg="1" rev="0" advAuto="0" spid="241" grpId="3"/>
      <p:bldP build="whole" bldLvl="1" animBg="1" rev="0" advAuto="0" spid="239" grpId="1"/>
    </p:bldLst>
  </p:timing>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Mme de Rênal regardait les grosses larmes qui s'étaient arrêtées sur les joues si pâles d'abord et maintenant si roses de ce jeune paysan.&quot;&quot; (Stendhal)"/>
          <p:cNvSpPr/>
          <p:nvPr/>
        </p:nvSpPr>
        <p:spPr>
          <a:xfrm>
            <a:off x="798734" y="71591"/>
            <a:ext cx="11407328"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Mme de Rênal regardait les grosses larmes qui s'étaient arrêtées sur les joues si pâles d'abord et maintenant si roses de ce jeune paysan."" (Stendhal) </a:t>
            </a:r>
          </a:p>
        </p:txBody>
      </p:sp>
      <p:sp>
        <p:nvSpPr>
          <p:cNvPr id="244" name="Point de vue externe"/>
          <p:cNvSpPr/>
          <p:nvPr/>
        </p:nvSpPr>
        <p:spPr>
          <a:xfrm>
            <a:off x="1042381" y="581449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externe</a:t>
            </a:r>
          </a:p>
        </p:txBody>
      </p:sp>
      <p:sp>
        <p:nvSpPr>
          <p:cNvPr id="245" name="Le premier homme s'arrêta net dans la clairière, et son compagnon manqua de lui tomber dessus.…"/>
          <p:cNvSpPr/>
          <p:nvPr/>
        </p:nvSpPr>
        <p:spPr>
          <a:xfrm>
            <a:off x="798734" y="71591"/>
            <a:ext cx="11407329"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Le premier homme s'arrêta net dans la clairière, et son compagnon manqua de lui tomber dessus. </a:t>
            </a:r>
          </a:p>
          <a:p>
            <a:pPr>
              <a:defRPr sz="4400">
                <a:solidFill>
                  <a:srgbClr val="000000"/>
                </a:solidFill>
              </a:defRPr>
            </a:pPr>
            <a:r>
              <a:t>       Il enleva son chapeau et en essuya le cuir avec l'index qu'il fit claquer pour en faire égoutter la sueur. </a:t>
            </a:r>
          </a:p>
          <a:p>
            <a:pPr>
              <a:defRPr sz="4400">
                <a:solidFill>
                  <a:srgbClr val="000000"/>
                </a:solidFill>
              </a:defRPr>
            </a:pPr>
            <a:r>
              <a:t>       (John Steinbeck, Des souris et des hommes, 1937)</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43"/>
                                        </p:tgtEl>
                                        <p:attrNameLst>
                                          <p:attrName>style.visibility</p:attrName>
                                        </p:attrNameLst>
                                      </p:cBhvr>
                                      <p:to>
                                        <p:strVal val="visible"/>
                                      </p:to>
                                    </p:set>
                                    <p:anim calcmode="lin" valueType="num">
                                      <p:cBhvr>
                                        <p:cTn id="7" dur="750" fill="hold"/>
                                        <p:tgtEl>
                                          <p:spTgt spid="243"/>
                                        </p:tgtEl>
                                        <p:attrNameLst>
                                          <p:attrName>ppt_w</p:attrName>
                                        </p:attrNameLst>
                                      </p:cBhvr>
                                      <p:tavLst>
                                        <p:tav tm="0">
                                          <p:val>
                                            <p:fltVal val="0"/>
                                          </p:val>
                                        </p:tav>
                                        <p:tav tm="100000">
                                          <p:val>
                                            <p:strVal val="#ppt_w"/>
                                          </p:val>
                                        </p:tav>
                                      </p:tavLst>
                                    </p:anim>
                                    <p:anim calcmode="lin" valueType="num">
                                      <p:cBhvr>
                                        <p:cTn id="8" dur="750" fill="hold"/>
                                        <p:tgtEl>
                                          <p:spTgt spid="24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44"/>
                                        </p:tgtEl>
                                        <p:attrNameLst>
                                          <p:attrName>style.visibility</p:attrName>
                                        </p:attrNameLst>
                                      </p:cBhvr>
                                      <p:to>
                                        <p:strVal val="visible"/>
                                      </p:to>
                                    </p:set>
                                    <p:anim calcmode="lin" valueType="num">
                                      <p:cBhvr>
                                        <p:cTn id="13" dur="1500" fill="hold"/>
                                        <p:tgtEl>
                                          <p:spTgt spid="244"/>
                                        </p:tgtEl>
                                        <p:attrNameLst>
                                          <p:attrName>ppt_x</p:attrName>
                                        </p:attrNameLst>
                                      </p:cBhvr>
                                      <p:tavLst>
                                        <p:tav tm="0">
                                          <p:val>
                                            <p:strVal val="#ppt_x"/>
                                          </p:val>
                                        </p:tav>
                                        <p:tav tm="100000">
                                          <p:val>
                                            <p:strVal val="#ppt_x"/>
                                          </p:val>
                                        </p:tav>
                                      </p:tavLst>
                                    </p:anim>
                                    <p:anim calcmode="lin" valueType="num">
                                      <p:cBhvr>
                                        <p:cTn id="14" dur="1500" fill="hold"/>
                                        <p:tgtEl>
                                          <p:spTgt spid="24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245"/>
                                        </p:tgtEl>
                                        <p:attrNameLst>
                                          <p:attrName>style.visibility</p:attrName>
                                        </p:attrNameLst>
                                      </p:cBhvr>
                                      <p:to>
                                        <p:strVal val="visible"/>
                                      </p:to>
                                    </p:set>
                                    <p:anim calcmode="lin" valueType="num">
                                      <p:cBhvr>
                                        <p:cTn id="19" dur="750" fill="hold"/>
                                        <p:tgtEl>
                                          <p:spTgt spid="245"/>
                                        </p:tgtEl>
                                        <p:attrNameLst>
                                          <p:attrName>ppt_w</p:attrName>
                                        </p:attrNameLst>
                                      </p:cBhvr>
                                      <p:tavLst>
                                        <p:tav tm="0">
                                          <p:val>
                                            <p:fltVal val="0"/>
                                          </p:val>
                                        </p:tav>
                                        <p:tav tm="100000">
                                          <p:val>
                                            <p:strVal val="#ppt_w"/>
                                          </p:val>
                                        </p:tav>
                                      </p:tavLst>
                                    </p:anim>
                                    <p:anim calcmode="lin" valueType="num">
                                      <p:cBhvr>
                                        <p:cTn id="20" dur="750" fill="hold"/>
                                        <p:tgtEl>
                                          <p:spTgt spid="24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3" grpId="1"/>
      <p:bldP build="whole" bldLvl="1" animBg="1" rev="0" advAuto="0" spid="244" grpId="2"/>
      <p:bldP build="whole" bldLvl="1" animBg="1" rev="0" advAuto="0" spid="245" grpId="3"/>
    </p:bldLst>
  </p:timing>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Le long de chaque muraille, règne une étroite allée qui mène à un couvert de tilleuls, mot que madame Vauquer, quoique née de Conflans, prononce obstinément tieuille, malgré les observations grammaticales de ses hôtes.&quot;&quot; (Balzac) &quot;"/>
          <p:cNvSpPr/>
          <p:nvPr/>
        </p:nvSpPr>
        <p:spPr>
          <a:xfrm>
            <a:off x="798734" y="71591"/>
            <a:ext cx="11407328"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Le long de chaque muraille, règne une étroite allée qui mène à un couvert de tilleuls, mot que madame Vauquer, quoique née de Conflans, prononce obstinément tieuille, malgré les observations grammaticales de ses hôtes."" (Balzac) "</a:t>
            </a:r>
          </a:p>
        </p:txBody>
      </p:sp>
      <p:sp>
        <p:nvSpPr>
          <p:cNvPr id="248" name="Point de vue omniscient"/>
          <p:cNvSpPr/>
          <p:nvPr/>
        </p:nvSpPr>
        <p:spPr>
          <a:xfrm>
            <a:off x="1042381" y="581449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omniscient</a:t>
            </a:r>
          </a:p>
        </p:txBody>
      </p:sp>
      <p:sp>
        <p:nvSpPr>
          <p:cNvPr id="249" name="Le long de chaque muraille, règne une étroite allée qui mène à un couvert de tilleuls, mot que madame Vauquer, quoique née de Conflans, prononce obstinément tieuille, malgré les observations grammaticales de ses hôtes.&quot;&quot; (Balzac) &quot;"/>
          <p:cNvSpPr/>
          <p:nvPr/>
        </p:nvSpPr>
        <p:spPr>
          <a:xfrm>
            <a:off x="798734" y="71591"/>
            <a:ext cx="11407329"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Le long de chaque muraille, règne une étroite allée qui mène à un couvert de tilleuls, mot que madame Vauquer, </a:t>
            </a:r>
            <a:r>
              <a:rPr b="1">
                <a:latin typeface="Helvetica"/>
                <a:ea typeface="Helvetica"/>
                <a:cs typeface="Helvetica"/>
                <a:sym typeface="Helvetica"/>
              </a:rPr>
              <a:t>quoique née de Conflans</a:t>
            </a:r>
            <a:r>
              <a:t>, prononce obstinément tieuille, malgré les observations grammaticales de ses hôtes."" (Balzac)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47"/>
                                        </p:tgtEl>
                                        <p:attrNameLst>
                                          <p:attrName>style.visibility</p:attrName>
                                        </p:attrNameLst>
                                      </p:cBhvr>
                                      <p:to>
                                        <p:strVal val="visible"/>
                                      </p:to>
                                    </p:set>
                                    <p:anim calcmode="lin" valueType="num">
                                      <p:cBhvr>
                                        <p:cTn id="7" dur="750" fill="hold"/>
                                        <p:tgtEl>
                                          <p:spTgt spid="247"/>
                                        </p:tgtEl>
                                        <p:attrNameLst>
                                          <p:attrName>ppt_w</p:attrName>
                                        </p:attrNameLst>
                                      </p:cBhvr>
                                      <p:tavLst>
                                        <p:tav tm="0">
                                          <p:val>
                                            <p:fltVal val="0"/>
                                          </p:val>
                                        </p:tav>
                                        <p:tav tm="100000">
                                          <p:val>
                                            <p:strVal val="#ppt_w"/>
                                          </p:val>
                                        </p:tav>
                                      </p:tavLst>
                                    </p:anim>
                                    <p:anim calcmode="lin" valueType="num">
                                      <p:cBhvr>
                                        <p:cTn id="8" dur="750" fill="hold"/>
                                        <p:tgtEl>
                                          <p:spTgt spid="24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48"/>
                                        </p:tgtEl>
                                        <p:attrNameLst>
                                          <p:attrName>style.visibility</p:attrName>
                                        </p:attrNameLst>
                                      </p:cBhvr>
                                      <p:to>
                                        <p:strVal val="visible"/>
                                      </p:to>
                                    </p:set>
                                    <p:anim calcmode="lin" valueType="num">
                                      <p:cBhvr>
                                        <p:cTn id="13" dur="1500" fill="hold"/>
                                        <p:tgtEl>
                                          <p:spTgt spid="248"/>
                                        </p:tgtEl>
                                        <p:attrNameLst>
                                          <p:attrName>ppt_x</p:attrName>
                                        </p:attrNameLst>
                                      </p:cBhvr>
                                      <p:tavLst>
                                        <p:tav tm="0">
                                          <p:val>
                                            <p:strVal val="#ppt_x"/>
                                          </p:val>
                                        </p:tav>
                                        <p:tav tm="100000">
                                          <p:val>
                                            <p:strVal val="#ppt_x"/>
                                          </p:val>
                                        </p:tav>
                                      </p:tavLst>
                                    </p:anim>
                                    <p:anim calcmode="lin" valueType="num">
                                      <p:cBhvr>
                                        <p:cTn id="14" dur="1500" fill="hold"/>
                                        <p:tgtEl>
                                          <p:spTgt spid="24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249"/>
                                        </p:tgtEl>
                                        <p:attrNameLst>
                                          <p:attrName>style.visibility</p:attrName>
                                        </p:attrNameLst>
                                      </p:cBhvr>
                                      <p:to>
                                        <p:strVal val="visible"/>
                                      </p:to>
                                    </p:set>
                                    <p:anim calcmode="lin" valueType="num">
                                      <p:cBhvr>
                                        <p:cTn id="19" dur="750" fill="hold"/>
                                        <p:tgtEl>
                                          <p:spTgt spid="249"/>
                                        </p:tgtEl>
                                        <p:attrNameLst>
                                          <p:attrName>ppt_w</p:attrName>
                                        </p:attrNameLst>
                                      </p:cBhvr>
                                      <p:tavLst>
                                        <p:tav tm="0">
                                          <p:val>
                                            <p:fltVal val="0"/>
                                          </p:val>
                                        </p:tav>
                                        <p:tav tm="100000">
                                          <p:val>
                                            <p:strVal val="#ppt_w"/>
                                          </p:val>
                                        </p:tav>
                                      </p:tavLst>
                                    </p:anim>
                                    <p:anim calcmode="lin" valueType="num">
                                      <p:cBhvr>
                                        <p:cTn id="20" dur="750" fill="hold"/>
                                        <p:tgtEl>
                                          <p:spTgt spid="24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9" grpId="3"/>
      <p:bldP build="whole" bldLvl="1" animBg="1" rev="0" advAuto="0" spid="247" grpId="1"/>
      <p:bldP build="whole" bldLvl="1" animBg="1" rev="0" advAuto="0" spid="248" grpId="2"/>
    </p:bldLst>
  </p:timing>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Honorine, une fille d'une vingtaine d'années, recueillie enfant et élevée à la maison, servait maintenant de femme de chambre. Pour tout personnel, outre ces deux femmes, il n'y avait que le cocher, Francis, chargé des gros ouvrages. Un jardinier et une "/>
          <p:cNvSpPr/>
          <p:nvPr/>
        </p:nvSpPr>
        <p:spPr>
          <a:xfrm>
            <a:off x="798734" y="71591"/>
            <a:ext cx="11407328"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Honorine, une fille d'une vingtaine d'années, recueillie enfant et élevée à la maison, servait maintenant de femme de chambre. Pour tout personnel, outre ces deux femmes, il n'y avait que le cocher, Francis, chargé des gros ouvrages. Un jardinier et une jardinière s'occupaient des légumes, des fruits, des fleurs et de la basse-cour."" (Zola) "</a:t>
            </a:r>
          </a:p>
        </p:txBody>
      </p:sp>
      <p:sp>
        <p:nvSpPr>
          <p:cNvPr id="252" name="Point de vue omniscient"/>
          <p:cNvSpPr/>
          <p:nvPr/>
        </p:nvSpPr>
        <p:spPr>
          <a:xfrm>
            <a:off x="1042381" y="581449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omniscient</a:t>
            </a:r>
          </a:p>
        </p:txBody>
      </p:sp>
      <p:sp>
        <p:nvSpPr>
          <p:cNvPr id="253" name="Honorine, une fille d'une vingtaine d'années, recueillie enfant et élevée à la maison, servait maintenant de femme de chambre. Pour tout personnel, outre ces deux femmes, il n'y avait que le cocher, Francis, chargé des gros ouvrages. Un jardinier et une "/>
          <p:cNvSpPr/>
          <p:nvPr/>
        </p:nvSpPr>
        <p:spPr>
          <a:xfrm>
            <a:off x="798734" y="71591"/>
            <a:ext cx="11407329"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Honorine, une fille d'une vingtaine d'années, </a:t>
            </a:r>
            <a:r>
              <a:rPr b="1">
                <a:latin typeface="Helvetica"/>
                <a:ea typeface="Helvetica"/>
                <a:cs typeface="Helvetica"/>
                <a:sym typeface="Helvetica"/>
              </a:rPr>
              <a:t>recueillie enfant et élevée à la maison</a:t>
            </a:r>
            <a:r>
              <a:t>, servait maintenant de femme de chambre. Pour tout personnel, outre ces deux femmes, il n'y avait que le cocher, Francis, chargé des gros ouvrages. Un jardinier et une jardinière s'occupaient des légumes, des fruits, des fleurs et de la basse-cour."" (Zola)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51"/>
                                        </p:tgtEl>
                                        <p:attrNameLst>
                                          <p:attrName>style.visibility</p:attrName>
                                        </p:attrNameLst>
                                      </p:cBhvr>
                                      <p:to>
                                        <p:strVal val="visible"/>
                                      </p:to>
                                    </p:set>
                                    <p:anim calcmode="lin" valueType="num">
                                      <p:cBhvr>
                                        <p:cTn id="7" dur="750" fill="hold"/>
                                        <p:tgtEl>
                                          <p:spTgt spid="251"/>
                                        </p:tgtEl>
                                        <p:attrNameLst>
                                          <p:attrName>ppt_w</p:attrName>
                                        </p:attrNameLst>
                                      </p:cBhvr>
                                      <p:tavLst>
                                        <p:tav tm="0">
                                          <p:val>
                                            <p:fltVal val="0"/>
                                          </p:val>
                                        </p:tav>
                                        <p:tav tm="100000">
                                          <p:val>
                                            <p:strVal val="#ppt_w"/>
                                          </p:val>
                                        </p:tav>
                                      </p:tavLst>
                                    </p:anim>
                                    <p:anim calcmode="lin" valueType="num">
                                      <p:cBhvr>
                                        <p:cTn id="8" dur="750" fill="hold"/>
                                        <p:tgtEl>
                                          <p:spTgt spid="25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52"/>
                                        </p:tgtEl>
                                        <p:attrNameLst>
                                          <p:attrName>style.visibility</p:attrName>
                                        </p:attrNameLst>
                                      </p:cBhvr>
                                      <p:to>
                                        <p:strVal val="visible"/>
                                      </p:to>
                                    </p:set>
                                    <p:anim calcmode="lin" valueType="num">
                                      <p:cBhvr>
                                        <p:cTn id="13" dur="1500" fill="hold"/>
                                        <p:tgtEl>
                                          <p:spTgt spid="252"/>
                                        </p:tgtEl>
                                        <p:attrNameLst>
                                          <p:attrName>ppt_x</p:attrName>
                                        </p:attrNameLst>
                                      </p:cBhvr>
                                      <p:tavLst>
                                        <p:tav tm="0">
                                          <p:val>
                                            <p:strVal val="#ppt_x"/>
                                          </p:val>
                                        </p:tav>
                                        <p:tav tm="100000">
                                          <p:val>
                                            <p:strVal val="#ppt_x"/>
                                          </p:val>
                                        </p:tav>
                                      </p:tavLst>
                                    </p:anim>
                                    <p:anim calcmode="lin" valueType="num">
                                      <p:cBhvr>
                                        <p:cTn id="14" dur="1500" fill="hold"/>
                                        <p:tgtEl>
                                          <p:spTgt spid="25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253"/>
                                        </p:tgtEl>
                                        <p:attrNameLst>
                                          <p:attrName>style.visibility</p:attrName>
                                        </p:attrNameLst>
                                      </p:cBhvr>
                                      <p:to>
                                        <p:strVal val="visible"/>
                                      </p:to>
                                    </p:set>
                                    <p:anim calcmode="lin" valueType="num">
                                      <p:cBhvr>
                                        <p:cTn id="19" dur="750" fill="hold"/>
                                        <p:tgtEl>
                                          <p:spTgt spid="253"/>
                                        </p:tgtEl>
                                        <p:attrNameLst>
                                          <p:attrName>ppt_w</p:attrName>
                                        </p:attrNameLst>
                                      </p:cBhvr>
                                      <p:tavLst>
                                        <p:tav tm="0">
                                          <p:val>
                                            <p:fltVal val="0"/>
                                          </p:val>
                                        </p:tav>
                                        <p:tav tm="100000">
                                          <p:val>
                                            <p:strVal val="#ppt_w"/>
                                          </p:val>
                                        </p:tav>
                                      </p:tavLst>
                                    </p:anim>
                                    <p:anim calcmode="lin" valueType="num">
                                      <p:cBhvr>
                                        <p:cTn id="20" dur="750" fill="hold"/>
                                        <p:tgtEl>
                                          <p:spTgt spid="25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2" grpId="2"/>
      <p:bldP build="whole" bldLvl="1" animBg="1" rev="0" advAuto="0" spid="253" grpId="3"/>
      <p:bldP build="whole" bldLvl="1" animBg="1" rev="0" advAuto="0" spid="251" grpId="1"/>
    </p:bldLst>
  </p:timing>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Point de vue interne"/>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interne</a:t>
            </a:r>
          </a:p>
        </p:txBody>
      </p:sp>
      <p:sp>
        <p:nvSpPr>
          <p:cNvPr id="256" name="« Il montait lentement les marches, le coeur battant, l’esprit anxieux, harcelé surtout par la crainte d’être ridicule &quot;"/>
          <p:cNvSpPr/>
          <p:nvPr/>
        </p:nvSpPr>
        <p:spPr>
          <a:xfrm>
            <a:off x="1028837" y="884621"/>
            <a:ext cx="11407329"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 Il montait lentement les marches, le coeur battant, l’esprit anxieux, harcelé surtout par la crainte d’être ridicule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56"/>
                                        </p:tgtEl>
                                        <p:attrNameLst>
                                          <p:attrName>style.visibility</p:attrName>
                                        </p:attrNameLst>
                                      </p:cBhvr>
                                      <p:to>
                                        <p:strVal val="visible"/>
                                      </p:to>
                                    </p:set>
                                    <p:anim calcmode="lin" valueType="num">
                                      <p:cBhvr>
                                        <p:cTn id="7" dur="750" fill="hold"/>
                                        <p:tgtEl>
                                          <p:spTgt spid="256"/>
                                        </p:tgtEl>
                                        <p:attrNameLst>
                                          <p:attrName>ppt_w</p:attrName>
                                        </p:attrNameLst>
                                      </p:cBhvr>
                                      <p:tavLst>
                                        <p:tav tm="0">
                                          <p:val>
                                            <p:fltVal val="0"/>
                                          </p:val>
                                        </p:tav>
                                        <p:tav tm="100000">
                                          <p:val>
                                            <p:strVal val="#ppt_w"/>
                                          </p:val>
                                        </p:tav>
                                      </p:tavLst>
                                    </p:anim>
                                    <p:anim calcmode="lin" valueType="num">
                                      <p:cBhvr>
                                        <p:cTn id="8" dur="750" fill="hold"/>
                                        <p:tgtEl>
                                          <p:spTgt spid="25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55"/>
                                        </p:tgtEl>
                                        <p:attrNameLst>
                                          <p:attrName>style.visibility</p:attrName>
                                        </p:attrNameLst>
                                      </p:cBhvr>
                                      <p:to>
                                        <p:strVal val="visible"/>
                                      </p:to>
                                    </p:set>
                                    <p:anim calcmode="lin" valueType="num">
                                      <p:cBhvr>
                                        <p:cTn id="13" dur="1500" fill="hold"/>
                                        <p:tgtEl>
                                          <p:spTgt spid="255"/>
                                        </p:tgtEl>
                                        <p:attrNameLst>
                                          <p:attrName>ppt_x</p:attrName>
                                        </p:attrNameLst>
                                      </p:cBhvr>
                                      <p:tavLst>
                                        <p:tav tm="0">
                                          <p:val>
                                            <p:strVal val="#ppt_x"/>
                                          </p:val>
                                        </p:tav>
                                        <p:tav tm="100000">
                                          <p:val>
                                            <p:strVal val="#ppt_x"/>
                                          </p:val>
                                        </p:tav>
                                      </p:tavLst>
                                    </p:anim>
                                    <p:anim calcmode="lin" valueType="num">
                                      <p:cBhvr>
                                        <p:cTn id="14" dur="1500" fill="hold"/>
                                        <p:tgtEl>
                                          <p:spTgt spid="25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6" grpId="1"/>
      <p:bldP build="whole" bldLvl="1" animBg="1" rev="0" advAuto="0" spid="255" grpId="2"/>
    </p:bldLst>
  </p:timing>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8" name="Point de vue interne"/>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interne</a:t>
            </a:r>
          </a:p>
        </p:txBody>
      </p:sp>
      <p:sp>
        <p:nvSpPr>
          <p:cNvPr id="259" name="« Au milieu du long vestibule de l’hôtel il pensa qu’il devait être tard, et il se hâta de sortir dans la rue et de prendre la motocyclette dans l’encoignure où le concierge d’à côté lui permettait de la ranger. Devant la bijouterie du coin il vit qu’il "/>
          <p:cNvSpPr/>
          <p:nvPr/>
        </p:nvSpPr>
        <p:spPr>
          <a:xfrm>
            <a:off x="1028837" y="884621"/>
            <a:ext cx="11407329" cy="571584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 Au milieu du long vestibule de l’hôtel il pensa qu’il devait être tard, et il se hâta de sortir dans la rue et de prendre la motocyclette dans l’encoignure où le concierge d’à côté lui permettait de la ranger. Devant la bijouterie du coin il vit qu’il était neuf heures moins dix ; il arriverait avec du temps de reste là où il allait.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59"/>
                                        </p:tgtEl>
                                        <p:attrNameLst>
                                          <p:attrName>style.visibility</p:attrName>
                                        </p:attrNameLst>
                                      </p:cBhvr>
                                      <p:to>
                                        <p:strVal val="visible"/>
                                      </p:to>
                                    </p:set>
                                    <p:anim calcmode="lin" valueType="num">
                                      <p:cBhvr>
                                        <p:cTn id="7" dur="750" fill="hold"/>
                                        <p:tgtEl>
                                          <p:spTgt spid="259"/>
                                        </p:tgtEl>
                                        <p:attrNameLst>
                                          <p:attrName>ppt_w</p:attrName>
                                        </p:attrNameLst>
                                      </p:cBhvr>
                                      <p:tavLst>
                                        <p:tav tm="0">
                                          <p:val>
                                            <p:fltVal val="0"/>
                                          </p:val>
                                        </p:tav>
                                        <p:tav tm="100000">
                                          <p:val>
                                            <p:strVal val="#ppt_w"/>
                                          </p:val>
                                        </p:tav>
                                      </p:tavLst>
                                    </p:anim>
                                    <p:anim calcmode="lin" valueType="num">
                                      <p:cBhvr>
                                        <p:cTn id="8" dur="750" fill="hold"/>
                                        <p:tgtEl>
                                          <p:spTgt spid="25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58"/>
                                        </p:tgtEl>
                                        <p:attrNameLst>
                                          <p:attrName>style.visibility</p:attrName>
                                        </p:attrNameLst>
                                      </p:cBhvr>
                                      <p:to>
                                        <p:strVal val="visible"/>
                                      </p:to>
                                    </p:set>
                                    <p:anim calcmode="lin" valueType="num">
                                      <p:cBhvr>
                                        <p:cTn id="13" dur="1500" fill="hold"/>
                                        <p:tgtEl>
                                          <p:spTgt spid="258"/>
                                        </p:tgtEl>
                                        <p:attrNameLst>
                                          <p:attrName>ppt_x</p:attrName>
                                        </p:attrNameLst>
                                      </p:cBhvr>
                                      <p:tavLst>
                                        <p:tav tm="0">
                                          <p:val>
                                            <p:strVal val="#ppt_x"/>
                                          </p:val>
                                        </p:tav>
                                        <p:tav tm="100000">
                                          <p:val>
                                            <p:strVal val="#ppt_x"/>
                                          </p:val>
                                        </p:tav>
                                      </p:tavLst>
                                    </p:anim>
                                    <p:anim calcmode="lin" valueType="num">
                                      <p:cBhvr>
                                        <p:cTn id="14" dur="1500" fill="hold"/>
                                        <p:tgtEl>
                                          <p:spTgt spid="25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9" grpId="1"/>
      <p:bldP build="whole" bldLvl="1" animBg="1" rev="0" advAuto="0" spid="258" grpId="2"/>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Lorsque le narrateur, c'est-à-dire celui qui rapporte les faits, est l'un des personnages de l'histoire, le texte narratif est à la 1re personne"/>
          <p:cNvSpPr txBox="1"/>
          <p:nvPr>
            <p:ph type="title"/>
          </p:nvPr>
        </p:nvSpPr>
        <p:spPr>
          <a:xfrm>
            <a:off x="1269999" y="880672"/>
            <a:ext cx="10464801" cy="3302001"/>
          </a:xfrm>
          <a:prstGeom prst="rect">
            <a:avLst/>
          </a:prstGeom>
        </p:spPr>
        <p:txBody>
          <a:bodyPr/>
          <a:lstStyle>
            <a:lvl1pPr defTabSz="379729">
              <a:defRPr sz="5200"/>
            </a:lvl1pPr>
          </a:lstStyle>
          <a:p>
            <a:pPr/>
            <a:r>
              <a:t>Lorsque le narrateur, c'est-à-dire celui qui rapporte les faits, est l'un des personnages de l'histoire, le texte narratif est à la 1re personne</a:t>
            </a:r>
          </a:p>
        </p:txBody>
      </p:sp>
      <p:sp>
        <p:nvSpPr>
          <p:cNvPr id="134" name="« Lorsque j'eus dix ans, ma famille abandonna la campagne pour la ville. Là, je débutais comme crieur de journaux… » (J. LONDON)"/>
          <p:cNvSpPr/>
          <p:nvPr/>
        </p:nvSpPr>
        <p:spPr>
          <a:xfrm>
            <a:off x="1514452" y="4411599"/>
            <a:ext cx="9869298" cy="4250130"/>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 Lorsque </a:t>
            </a:r>
            <a:r>
              <a:rPr b="1">
                <a:latin typeface="Helvetica"/>
                <a:ea typeface="Helvetica"/>
                <a:cs typeface="Helvetica"/>
                <a:sym typeface="Helvetica"/>
              </a:rPr>
              <a:t>j</a:t>
            </a:r>
            <a:r>
              <a:t>'eus dix ans, </a:t>
            </a:r>
            <a:r>
              <a:rPr b="1">
                <a:latin typeface="Helvetica"/>
                <a:ea typeface="Helvetica"/>
                <a:cs typeface="Helvetica"/>
                <a:sym typeface="Helvetica"/>
              </a:rPr>
              <a:t>ma</a:t>
            </a:r>
            <a:r>
              <a:t> famille abandonna la campagne pour la ville. Là, </a:t>
            </a:r>
            <a:r>
              <a:rPr b="1">
                <a:latin typeface="Helvetica"/>
                <a:ea typeface="Helvetica"/>
                <a:cs typeface="Helvetica"/>
                <a:sym typeface="Helvetica"/>
              </a:rPr>
              <a:t>je</a:t>
            </a:r>
            <a:r>
              <a:t> débutais comme crieur de journaux… » (J. LONDON)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33"/>
                                        </p:tgtEl>
                                        <p:attrNameLst>
                                          <p:attrName>style.visibility</p:attrName>
                                        </p:attrNameLst>
                                      </p:cBhvr>
                                      <p:to>
                                        <p:strVal val="visible"/>
                                      </p:to>
                                    </p:set>
                                    <p:animEffect filter="wipe(left)" transition="in">
                                      <p:cBhvr>
                                        <p:cTn id="7" dur="1000"/>
                                        <p:tgtEl>
                                          <p:spTgt spid="133"/>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16" presetID="23" grpId="2" fill="hold">
                                  <p:stCondLst>
                                    <p:cond delay="0"/>
                                  </p:stCondLst>
                                  <p:iterate type="el" backwards="0">
                                    <p:tmAbs val="0"/>
                                  </p:iterate>
                                  <p:childTnLst>
                                    <p:set>
                                      <p:cBhvr>
                                        <p:cTn id="11" fill="hold"/>
                                        <p:tgtEl>
                                          <p:spTgt spid="134"/>
                                        </p:tgtEl>
                                        <p:attrNameLst>
                                          <p:attrName>style.visibility</p:attrName>
                                        </p:attrNameLst>
                                      </p:cBhvr>
                                      <p:to>
                                        <p:strVal val="visible"/>
                                      </p:to>
                                    </p:set>
                                    <p:anim calcmode="lin" valueType="num">
                                      <p:cBhvr>
                                        <p:cTn id="12" dur="750" fill="hold"/>
                                        <p:tgtEl>
                                          <p:spTgt spid="134"/>
                                        </p:tgtEl>
                                        <p:attrNameLst>
                                          <p:attrName>ppt_w</p:attrName>
                                        </p:attrNameLst>
                                      </p:cBhvr>
                                      <p:tavLst>
                                        <p:tav tm="0">
                                          <p:val>
                                            <p:fltVal val="0"/>
                                          </p:val>
                                        </p:tav>
                                        <p:tav tm="100000">
                                          <p:val>
                                            <p:strVal val="#ppt_w"/>
                                          </p:val>
                                        </p:tav>
                                      </p:tavLst>
                                    </p:anim>
                                    <p:anim calcmode="lin" valueType="num">
                                      <p:cBhvr>
                                        <p:cTn id="13" dur="750" fill="hold"/>
                                        <p:tgtEl>
                                          <p:spTgt spid="1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4" grpId="2"/>
      <p:bldP build="whole" bldLvl="1" animBg="1" rev="0" advAuto="0" spid="133" grpId="1"/>
    </p:bldLst>
  </p:timing>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Point de vue omniscient"/>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omniscient</a:t>
            </a:r>
          </a:p>
        </p:txBody>
      </p:sp>
      <p:sp>
        <p:nvSpPr>
          <p:cNvPr id="262" name="Bourras était un grand vieillard à tête de prophète, chevelu et barbu, avec des yeux perçants sous de gros sourcils…"/>
          <p:cNvSpPr/>
          <p:nvPr/>
        </p:nvSpPr>
        <p:spPr>
          <a:xfrm>
            <a:off x="798734" y="56598"/>
            <a:ext cx="11407332" cy="7113132"/>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Bourras était un grand vieillard à tête de prophète, chevelu et barbu, avec des yeux perçants sous de gros sourcils</a:t>
            </a:r>
          </a:p>
          <a:p>
            <a:pPr>
              <a:defRPr sz="4400">
                <a:solidFill>
                  <a:srgbClr val="000000"/>
                </a:solidFill>
              </a:defRPr>
            </a:pPr>
            <a:r>
              <a:t> embroussaillés. Il tenait un commerce de cannes et de parapluies, faisait les raccommodages, sculptait même</a:t>
            </a:r>
          </a:p>
          <a:p>
            <a:pPr>
              <a:defRPr sz="4400">
                <a:solidFill>
                  <a:srgbClr val="000000"/>
                </a:solidFill>
              </a:defRPr>
            </a:pPr>
            <a:r>
              <a:t>  des manches,</a:t>
            </a:r>
          </a:p>
          <a:p>
            <a:pPr>
              <a:defRPr sz="4400">
                <a:solidFill>
                  <a:srgbClr val="000000"/>
                </a:solidFill>
              </a:defRPr>
            </a:pPr>
            <a:r>
              <a:t>ce qui lui avait conquis une célébrité d’artiste dans le quartier.</a:t>
            </a:r>
          </a:p>
          <a:p>
            <a:pPr>
              <a:defRPr sz="4400">
                <a:solidFill>
                  <a:srgbClr val="000000"/>
                </a:solidFill>
              </a:defRPr>
            </a:pPr>
            <a:r>
              <a:t> Zola, Au bonheur des dames, 1883</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62"/>
                                        </p:tgtEl>
                                        <p:attrNameLst>
                                          <p:attrName>style.visibility</p:attrName>
                                        </p:attrNameLst>
                                      </p:cBhvr>
                                      <p:to>
                                        <p:strVal val="visible"/>
                                      </p:to>
                                    </p:set>
                                    <p:anim calcmode="lin" valueType="num">
                                      <p:cBhvr>
                                        <p:cTn id="7" dur="750" fill="hold"/>
                                        <p:tgtEl>
                                          <p:spTgt spid="262"/>
                                        </p:tgtEl>
                                        <p:attrNameLst>
                                          <p:attrName>ppt_w</p:attrName>
                                        </p:attrNameLst>
                                      </p:cBhvr>
                                      <p:tavLst>
                                        <p:tav tm="0">
                                          <p:val>
                                            <p:fltVal val="0"/>
                                          </p:val>
                                        </p:tav>
                                        <p:tav tm="100000">
                                          <p:val>
                                            <p:strVal val="#ppt_w"/>
                                          </p:val>
                                        </p:tav>
                                      </p:tavLst>
                                    </p:anim>
                                    <p:anim calcmode="lin" valueType="num">
                                      <p:cBhvr>
                                        <p:cTn id="8" dur="750" fill="hold"/>
                                        <p:tgtEl>
                                          <p:spTgt spid="26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61"/>
                                        </p:tgtEl>
                                        <p:attrNameLst>
                                          <p:attrName>style.visibility</p:attrName>
                                        </p:attrNameLst>
                                      </p:cBhvr>
                                      <p:to>
                                        <p:strVal val="visible"/>
                                      </p:to>
                                    </p:set>
                                    <p:anim calcmode="lin" valueType="num">
                                      <p:cBhvr>
                                        <p:cTn id="13" dur="1500" fill="hold"/>
                                        <p:tgtEl>
                                          <p:spTgt spid="261"/>
                                        </p:tgtEl>
                                        <p:attrNameLst>
                                          <p:attrName>ppt_x</p:attrName>
                                        </p:attrNameLst>
                                      </p:cBhvr>
                                      <p:tavLst>
                                        <p:tav tm="0">
                                          <p:val>
                                            <p:strVal val="#ppt_x"/>
                                          </p:val>
                                        </p:tav>
                                        <p:tav tm="100000">
                                          <p:val>
                                            <p:strVal val="#ppt_x"/>
                                          </p:val>
                                        </p:tav>
                                      </p:tavLst>
                                    </p:anim>
                                    <p:anim calcmode="lin" valueType="num">
                                      <p:cBhvr>
                                        <p:cTn id="14" dur="1500" fill="hold"/>
                                        <p:tgtEl>
                                          <p:spTgt spid="26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1" grpId="2"/>
      <p:bldP build="whole" bldLvl="1" animBg="1" rev="0" advAuto="0" spid="262" grpId="1"/>
    </p:bldLst>
  </p:timing>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Point de vue omniscient"/>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omniscient</a:t>
            </a:r>
          </a:p>
        </p:txBody>
      </p:sp>
      <p:sp>
        <p:nvSpPr>
          <p:cNvPr id="265" name="« Madame Lefèvre était une dame de campagne, une veuve, une de ces demi-paysannes à rubans et à chapeaux falbalas, de ces personnes qui prennent en public des airs grandioses, et cachent une âme de brute prétentieuse sous des dehors comiques comme elles "/>
          <p:cNvSpPr/>
          <p:nvPr/>
        </p:nvSpPr>
        <p:spPr>
          <a:xfrm>
            <a:off x="798734" y="240333"/>
            <a:ext cx="11407332" cy="6475181"/>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 Madame Lefèvre était une dame de campagne, une veuve, une de ces demi-paysannes à rubans et à chapeaux falbalas, de ces personnes qui prennent en public des airs grandioses, et cachent une âme de brute prétentieuse sous des dehors comiques comme elles dissimulent leurs grosses mains rouges sous des gants de soie écrue.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65"/>
                                        </p:tgtEl>
                                        <p:attrNameLst>
                                          <p:attrName>style.visibility</p:attrName>
                                        </p:attrNameLst>
                                      </p:cBhvr>
                                      <p:to>
                                        <p:strVal val="visible"/>
                                      </p:to>
                                    </p:set>
                                    <p:anim calcmode="lin" valueType="num">
                                      <p:cBhvr>
                                        <p:cTn id="7" dur="750" fill="hold"/>
                                        <p:tgtEl>
                                          <p:spTgt spid="265"/>
                                        </p:tgtEl>
                                        <p:attrNameLst>
                                          <p:attrName>ppt_w</p:attrName>
                                        </p:attrNameLst>
                                      </p:cBhvr>
                                      <p:tavLst>
                                        <p:tav tm="0">
                                          <p:val>
                                            <p:fltVal val="0"/>
                                          </p:val>
                                        </p:tav>
                                        <p:tav tm="100000">
                                          <p:val>
                                            <p:strVal val="#ppt_w"/>
                                          </p:val>
                                        </p:tav>
                                      </p:tavLst>
                                    </p:anim>
                                    <p:anim calcmode="lin" valueType="num">
                                      <p:cBhvr>
                                        <p:cTn id="8" dur="750" fill="hold"/>
                                        <p:tgtEl>
                                          <p:spTgt spid="26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64"/>
                                        </p:tgtEl>
                                        <p:attrNameLst>
                                          <p:attrName>style.visibility</p:attrName>
                                        </p:attrNameLst>
                                      </p:cBhvr>
                                      <p:to>
                                        <p:strVal val="visible"/>
                                      </p:to>
                                    </p:set>
                                    <p:anim calcmode="lin" valueType="num">
                                      <p:cBhvr>
                                        <p:cTn id="13" dur="1500" fill="hold"/>
                                        <p:tgtEl>
                                          <p:spTgt spid="264"/>
                                        </p:tgtEl>
                                        <p:attrNameLst>
                                          <p:attrName>ppt_x</p:attrName>
                                        </p:attrNameLst>
                                      </p:cBhvr>
                                      <p:tavLst>
                                        <p:tav tm="0">
                                          <p:val>
                                            <p:strVal val="#ppt_x"/>
                                          </p:val>
                                        </p:tav>
                                        <p:tav tm="100000">
                                          <p:val>
                                            <p:strVal val="#ppt_x"/>
                                          </p:val>
                                        </p:tav>
                                      </p:tavLst>
                                    </p:anim>
                                    <p:anim calcmode="lin" valueType="num">
                                      <p:cBhvr>
                                        <p:cTn id="14" dur="1500" fill="hold"/>
                                        <p:tgtEl>
                                          <p:spTgt spid="26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4" grpId="2"/>
      <p:bldP build="whole" bldLvl="1" animBg="1" rev="0" advAuto="0" spid="265" grpId="1"/>
    </p:bldLst>
  </p:timing>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Point de vue externe"/>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externe</a:t>
            </a:r>
          </a:p>
        </p:txBody>
      </p:sp>
      <p:sp>
        <p:nvSpPr>
          <p:cNvPr id="268" name="Vers la fin du mois d’octobre dernier, un jeune homme entra dans le Palais-Royal au moment où les maisons de jeu s’ouvraient,. Sans trop hésiter, il monta l’escalier du tripot désigné sous le nom de numéro 36."/>
          <p:cNvSpPr/>
          <p:nvPr/>
        </p:nvSpPr>
        <p:spPr>
          <a:xfrm>
            <a:off x="798734" y="40911"/>
            <a:ext cx="11407332" cy="687402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Vers la fin du mois d’octobre dernier, un jeune homme entra dans le Palais-Royal au moment où les maisons de jeu s’ouvraient,. Sans trop hésiter, il monta l’escalier du tripot désigné sous le nom de numéro 36.</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68"/>
                                        </p:tgtEl>
                                        <p:attrNameLst>
                                          <p:attrName>style.visibility</p:attrName>
                                        </p:attrNameLst>
                                      </p:cBhvr>
                                      <p:to>
                                        <p:strVal val="visible"/>
                                      </p:to>
                                    </p:set>
                                    <p:anim calcmode="lin" valueType="num">
                                      <p:cBhvr>
                                        <p:cTn id="7" dur="750" fill="hold"/>
                                        <p:tgtEl>
                                          <p:spTgt spid="268"/>
                                        </p:tgtEl>
                                        <p:attrNameLst>
                                          <p:attrName>ppt_w</p:attrName>
                                        </p:attrNameLst>
                                      </p:cBhvr>
                                      <p:tavLst>
                                        <p:tav tm="0">
                                          <p:val>
                                            <p:fltVal val="0"/>
                                          </p:val>
                                        </p:tav>
                                        <p:tav tm="100000">
                                          <p:val>
                                            <p:strVal val="#ppt_w"/>
                                          </p:val>
                                        </p:tav>
                                      </p:tavLst>
                                    </p:anim>
                                    <p:anim calcmode="lin" valueType="num">
                                      <p:cBhvr>
                                        <p:cTn id="8" dur="750" fill="hold"/>
                                        <p:tgtEl>
                                          <p:spTgt spid="26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67"/>
                                        </p:tgtEl>
                                        <p:attrNameLst>
                                          <p:attrName>style.visibility</p:attrName>
                                        </p:attrNameLst>
                                      </p:cBhvr>
                                      <p:to>
                                        <p:strVal val="visible"/>
                                      </p:to>
                                    </p:set>
                                    <p:anim calcmode="lin" valueType="num">
                                      <p:cBhvr>
                                        <p:cTn id="13" dur="1500" fill="hold"/>
                                        <p:tgtEl>
                                          <p:spTgt spid="267"/>
                                        </p:tgtEl>
                                        <p:attrNameLst>
                                          <p:attrName>ppt_x</p:attrName>
                                        </p:attrNameLst>
                                      </p:cBhvr>
                                      <p:tavLst>
                                        <p:tav tm="0">
                                          <p:val>
                                            <p:strVal val="#ppt_x"/>
                                          </p:val>
                                        </p:tav>
                                        <p:tav tm="100000">
                                          <p:val>
                                            <p:strVal val="#ppt_x"/>
                                          </p:val>
                                        </p:tav>
                                      </p:tavLst>
                                    </p:anim>
                                    <p:anim calcmode="lin" valueType="num">
                                      <p:cBhvr>
                                        <p:cTn id="14" dur="1500" fill="hold"/>
                                        <p:tgtEl>
                                          <p:spTgt spid="26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7" grpId="2"/>
      <p:bldP build="whole" bldLvl="1" animBg="1" rev="0" advAuto="0" spid="268" grpId="1"/>
    </p:bldLst>
  </p:timing>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Point de vue omniscient"/>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omniscient </a:t>
            </a:r>
          </a:p>
        </p:txBody>
      </p:sp>
      <p:sp>
        <p:nvSpPr>
          <p:cNvPr id="271" name="Antoine et Guillaume, deux amis de longue date, étaient parés pour une journée de planche à neige à la montagne. Réputés pour leur côté téméraire, les deux adolescents dévalaient toujours les pentes à grande vitesse. Sans avertir, Antoine s'aventura hors"/>
          <p:cNvSpPr/>
          <p:nvPr/>
        </p:nvSpPr>
        <p:spPr>
          <a:xfrm>
            <a:off x="798734" y="10231"/>
            <a:ext cx="11407332" cy="6889365"/>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Antoine et Guillaume, deux amis de longue date, étaient parés pour une journée de planche à neige à la montagne. Réputés pour leur côté téméraire, les deux adolescents dévalaient toujours les pentes à grande vitesse. Sans avertir, Antoine s'aventura hors de la piste et heurta un arbre violemment. Guillaume avait vu la scène et était très inquiet pour son copain.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71"/>
                                        </p:tgtEl>
                                        <p:attrNameLst>
                                          <p:attrName>style.visibility</p:attrName>
                                        </p:attrNameLst>
                                      </p:cBhvr>
                                      <p:to>
                                        <p:strVal val="visible"/>
                                      </p:to>
                                    </p:set>
                                    <p:anim calcmode="lin" valueType="num">
                                      <p:cBhvr>
                                        <p:cTn id="7" dur="750" fill="hold"/>
                                        <p:tgtEl>
                                          <p:spTgt spid="271"/>
                                        </p:tgtEl>
                                        <p:attrNameLst>
                                          <p:attrName>ppt_w</p:attrName>
                                        </p:attrNameLst>
                                      </p:cBhvr>
                                      <p:tavLst>
                                        <p:tav tm="0">
                                          <p:val>
                                            <p:fltVal val="0"/>
                                          </p:val>
                                        </p:tav>
                                        <p:tav tm="100000">
                                          <p:val>
                                            <p:strVal val="#ppt_w"/>
                                          </p:val>
                                        </p:tav>
                                      </p:tavLst>
                                    </p:anim>
                                    <p:anim calcmode="lin" valueType="num">
                                      <p:cBhvr>
                                        <p:cTn id="8" dur="750" fill="hold"/>
                                        <p:tgtEl>
                                          <p:spTgt spid="27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70"/>
                                        </p:tgtEl>
                                        <p:attrNameLst>
                                          <p:attrName>style.visibility</p:attrName>
                                        </p:attrNameLst>
                                      </p:cBhvr>
                                      <p:to>
                                        <p:strVal val="visible"/>
                                      </p:to>
                                    </p:set>
                                    <p:anim calcmode="lin" valueType="num">
                                      <p:cBhvr>
                                        <p:cTn id="13" dur="1500" fill="hold"/>
                                        <p:tgtEl>
                                          <p:spTgt spid="270"/>
                                        </p:tgtEl>
                                        <p:attrNameLst>
                                          <p:attrName>ppt_x</p:attrName>
                                        </p:attrNameLst>
                                      </p:cBhvr>
                                      <p:tavLst>
                                        <p:tav tm="0">
                                          <p:val>
                                            <p:strVal val="#ppt_x"/>
                                          </p:val>
                                        </p:tav>
                                        <p:tav tm="100000">
                                          <p:val>
                                            <p:strVal val="#ppt_x"/>
                                          </p:val>
                                        </p:tav>
                                      </p:tavLst>
                                    </p:anim>
                                    <p:anim calcmode="lin" valueType="num">
                                      <p:cBhvr>
                                        <p:cTn id="14" dur="1500" fill="hold"/>
                                        <p:tgtEl>
                                          <p:spTgt spid="27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0" grpId="2"/>
      <p:bldP build="whole" bldLvl="1" animBg="1" rev="0" advAuto="0" spid="271" grpId="1"/>
    </p:bldLst>
  </p:timing>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Point de vue interne"/>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interne </a:t>
            </a:r>
          </a:p>
        </p:txBody>
      </p:sp>
      <p:sp>
        <p:nvSpPr>
          <p:cNvPr id="274" name="Une seule idée occupait sa tête vide sans, l’espoir que le froid serait moins vif après le lever du jour. Depuis une heure, il avançait ainsi, lorsque sur la gauche, à deux kilomètres de Montsou, il aperçut des feux rouges, trois brasiers brûlant en plei"/>
          <p:cNvSpPr/>
          <p:nvPr/>
        </p:nvSpPr>
        <p:spPr>
          <a:xfrm>
            <a:off x="798734" y="-35790"/>
            <a:ext cx="11407332" cy="688936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Une seule idée occupait sa tête vide sans, l’espoir que le froid serait moins vif après le lever du jour. Depuis une heure, il avançait ainsi, lorsque sur la gauche, à deux kilomètres de Montsou, il aperçut des feux rouges, trois brasiers brûlant en plein air et comme suspendus. D’abord, il hésita, pris de crainte ; puis, il ne put résister au besoin douloureux de se chauffer un instant les mains.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74"/>
                                        </p:tgtEl>
                                        <p:attrNameLst>
                                          <p:attrName>style.visibility</p:attrName>
                                        </p:attrNameLst>
                                      </p:cBhvr>
                                      <p:to>
                                        <p:strVal val="visible"/>
                                      </p:to>
                                    </p:set>
                                    <p:anim calcmode="lin" valueType="num">
                                      <p:cBhvr>
                                        <p:cTn id="7" dur="750" fill="hold"/>
                                        <p:tgtEl>
                                          <p:spTgt spid="274"/>
                                        </p:tgtEl>
                                        <p:attrNameLst>
                                          <p:attrName>ppt_w</p:attrName>
                                        </p:attrNameLst>
                                      </p:cBhvr>
                                      <p:tavLst>
                                        <p:tav tm="0">
                                          <p:val>
                                            <p:fltVal val="0"/>
                                          </p:val>
                                        </p:tav>
                                        <p:tav tm="100000">
                                          <p:val>
                                            <p:strVal val="#ppt_w"/>
                                          </p:val>
                                        </p:tav>
                                      </p:tavLst>
                                    </p:anim>
                                    <p:anim calcmode="lin" valueType="num">
                                      <p:cBhvr>
                                        <p:cTn id="8" dur="750" fill="hold"/>
                                        <p:tgtEl>
                                          <p:spTgt spid="2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73"/>
                                        </p:tgtEl>
                                        <p:attrNameLst>
                                          <p:attrName>style.visibility</p:attrName>
                                        </p:attrNameLst>
                                      </p:cBhvr>
                                      <p:to>
                                        <p:strVal val="visible"/>
                                      </p:to>
                                    </p:set>
                                    <p:anim calcmode="lin" valueType="num">
                                      <p:cBhvr>
                                        <p:cTn id="13" dur="1500" fill="hold"/>
                                        <p:tgtEl>
                                          <p:spTgt spid="273"/>
                                        </p:tgtEl>
                                        <p:attrNameLst>
                                          <p:attrName>ppt_x</p:attrName>
                                        </p:attrNameLst>
                                      </p:cBhvr>
                                      <p:tavLst>
                                        <p:tav tm="0">
                                          <p:val>
                                            <p:strVal val="#ppt_x"/>
                                          </p:val>
                                        </p:tav>
                                        <p:tav tm="100000">
                                          <p:val>
                                            <p:strVal val="#ppt_x"/>
                                          </p:val>
                                        </p:tav>
                                      </p:tavLst>
                                    </p:anim>
                                    <p:anim calcmode="lin" valueType="num">
                                      <p:cBhvr>
                                        <p:cTn id="14" dur="1500" fill="hold"/>
                                        <p:tgtEl>
                                          <p:spTgt spid="27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3" grpId="2"/>
      <p:bldP build="whole" bldLvl="1" animBg="1" rev="0" advAuto="0" spid="274" grpId="1"/>
    </p:bldLst>
  </p:timing>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Point de vue omniscient"/>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omniscient </a:t>
            </a:r>
          </a:p>
        </p:txBody>
      </p:sp>
      <p:sp>
        <p:nvSpPr>
          <p:cNvPr id="277" name="Au moment où…"/>
          <p:cNvSpPr/>
          <p:nvPr/>
        </p:nvSpPr>
        <p:spPr>
          <a:xfrm>
            <a:off x="798734" y="-35790"/>
            <a:ext cx="11407332" cy="688936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Au moment où</a:t>
            </a:r>
          </a:p>
          <a:p>
            <a:pPr>
              <a:defRPr sz="4400">
                <a:solidFill>
                  <a:srgbClr val="000000"/>
                </a:solidFill>
              </a:defRPr>
            </a:pPr>
            <a:r>
              <a:t>le général montait en calèche pour aller à la Préfecture, la comtesse arrivait à la porte d’Avonne, où</a:t>
            </a:r>
          </a:p>
          <a:p>
            <a:pPr>
              <a:defRPr sz="4400">
                <a:solidFill>
                  <a:srgbClr val="000000"/>
                </a:solidFill>
              </a:defRPr>
            </a:pPr>
            <a:r>
              <a:t>  depuis dix-huit mois</a:t>
            </a:r>
          </a:p>
          <a:p>
            <a:pPr>
              <a:defRPr sz="4400">
                <a:solidFill>
                  <a:srgbClr val="000000"/>
                </a:solidFill>
              </a:defRPr>
            </a:pPr>
            <a:r>
              <a:t>, le ménage de Michaud et d’Olympe était définitivement installé.</a:t>
            </a:r>
          </a:p>
          <a:p>
            <a:pPr>
              <a:defRPr sz="4400">
                <a:solidFill>
                  <a:srgbClr val="000000"/>
                </a:solidFill>
              </a:defRPr>
            </a:pPr>
            <a:r>
              <a:t> Balzac, Les Paysans, 1855</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77"/>
                                        </p:tgtEl>
                                        <p:attrNameLst>
                                          <p:attrName>style.visibility</p:attrName>
                                        </p:attrNameLst>
                                      </p:cBhvr>
                                      <p:to>
                                        <p:strVal val="visible"/>
                                      </p:to>
                                    </p:set>
                                    <p:anim calcmode="lin" valueType="num">
                                      <p:cBhvr>
                                        <p:cTn id="7" dur="750" fill="hold"/>
                                        <p:tgtEl>
                                          <p:spTgt spid="277"/>
                                        </p:tgtEl>
                                        <p:attrNameLst>
                                          <p:attrName>ppt_w</p:attrName>
                                        </p:attrNameLst>
                                      </p:cBhvr>
                                      <p:tavLst>
                                        <p:tav tm="0">
                                          <p:val>
                                            <p:fltVal val="0"/>
                                          </p:val>
                                        </p:tav>
                                        <p:tav tm="100000">
                                          <p:val>
                                            <p:strVal val="#ppt_w"/>
                                          </p:val>
                                        </p:tav>
                                      </p:tavLst>
                                    </p:anim>
                                    <p:anim calcmode="lin" valueType="num">
                                      <p:cBhvr>
                                        <p:cTn id="8" dur="750" fill="hold"/>
                                        <p:tgtEl>
                                          <p:spTgt spid="27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76"/>
                                        </p:tgtEl>
                                        <p:attrNameLst>
                                          <p:attrName>style.visibility</p:attrName>
                                        </p:attrNameLst>
                                      </p:cBhvr>
                                      <p:to>
                                        <p:strVal val="visible"/>
                                      </p:to>
                                    </p:set>
                                    <p:anim calcmode="lin" valueType="num">
                                      <p:cBhvr>
                                        <p:cTn id="13" dur="1500" fill="hold"/>
                                        <p:tgtEl>
                                          <p:spTgt spid="276"/>
                                        </p:tgtEl>
                                        <p:attrNameLst>
                                          <p:attrName>ppt_x</p:attrName>
                                        </p:attrNameLst>
                                      </p:cBhvr>
                                      <p:tavLst>
                                        <p:tav tm="0">
                                          <p:val>
                                            <p:strVal val="#ppt_x"/>
                                          </p:val>
                                        </p:tav>
                                        <p:tav tm="100000">
                                          <p:val>
                                            <p:strVal val="#ppt_x"/>
                                          </p:val>
                                        </p:tav>
                                      </p:tavLst>
                                    </p:anim>
                                    <p:anim calcmode="lin" valueType="num">
                                      <p:cBhvr>
                                        <p:cTn id="14" dur="1500" fill="hold"/>
                                        <p:tgtEl>
                                          <p:spTgt spid="27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7" grpId="1"/>
      <p:bldP build="whole" bldLvl="1" animBg="1" rev="0" advAuto="0" spid="276" grpId="2"/>
    </p:bldLst>
  </p:timing>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9" name="Point de vue externe"/>
          <p:cNvSpPr/>
          <p:nvPr/>
        </p:nvSpPr>
        <p:spPr>
          <a:xfrm>
            <a:off x="1119082" y="7425216"/>
            <a:ext cx="10371824" cy="976087"/>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6000"/>
            </a:lvl1pPr>
          </a:lstStyle>
          <a:p>
            <a:pPr/>
            <a:r>
              <a:t>Point de vue externe </a:t>
            </a:r>
          </a:p>
        </p:txBody>
      </p:sp>
      <p:sp>
        <p:nvSpPr>
          <p:cNvPr id="280" name="Ils sont blonds, presque de la même couleur que le sable, la peau un peu plus foncée, les cheveux un peu plus clairs. Ils sont habillés tous les trois de la même façon, culotte courte et chemisette, l’une et l’autre en grosse toile d’un bleu délavé."/>
          <p:cNvSpPr/>
          <p:nvPr/>
        </p:nvSpPr>
        <p:spPr>
          <a:xfrm>
            <a:off x="798734" y="-35790"/>
            <a:ext cx="11407332" cy="6889366"/>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Ils sont blonds, presque de la même couleur que le sable, la peau un peu plus foncée, les cheveux un peu plus clairs. Ils sont habillés tous les trois de la même façon, culotte courte et chemisette, l’une et l’autre en grosse toile d’un bleu délavé.</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80"/>
                                        </p:tgtEl>
                                        <p:attrNameLst>
                                          <p:attrName>style.visibility</p:attrName>
                                        </p:attrNameLst>
                                      </p:cBhvr>
                                      <p:to>
                                        <p:strVal val="visible"/>
                                      </p:to>
                                    </p:set>
                                    <p:anim calcmode="lin" valueType="num">
                                      <p:cBhvr>
                                        <p:cTn id="7" dur="750" fill="hold"/>
                                        <p:tgtEl>
                                          <p:spTgt spid="280"/>
                                        </p:tgtEl>
                                        <p:attrNameLst>
                                          <p:attrName>ppt_w</p:attrName>
                                        </p:attrNameLst>
                                      </p:cBhvr>
                                      <p:tavLst>
                                        <p:tav tm="0">
                                          <p:val>
                                            <p:fltVal val="0"/>
                                          </p:val>
                                        </p:tav>
                                        <p:tav tm="100000">
                                          <p:val>
                                            <p:strVal val="#ppt_w"/>
                                          </p:val>
                                        </p:tav>
                                      </p:tavLst>
                                    </p:anim>
                                    <p:anim calcmode="lin" valueType="num">
                                      <p:cBhvr>
                                        <p:cTn id="8" dur="750" fill="hold"/>
                                        <p:tgtEl>
                                          <p:spTgt spid="28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79"/>
                                        </p:tgtEl>
                                        <p:attrNameLst>
                                          <p:attrName>style.visibility</p:attrName>
                                        </p:attrNameLst>
                                      </p:cBhvr>
                                      <p:to>
                                        <p:strVal val="visible"/>
                                      </p:to>
                                    </p:set>
                                    <p:anim calcmode="lin" valueType="num">
                                      <p:cBhvr>
                                        <p:cTn id="13" dur="1500" fill="hold"/>
                                        <p:tgtEl>
                                          <p:spTgt spid="279"/>
                                        </p:tgtEl>
                                        <p:attrNameLst>
                                          <p:attrName>ppt_x</p:attrName>
                                        </p:attrNameLst>
                                      </p:cBhvr>
                                      <p:tavLst>
                                        <p:tav tm="0">
                                          <p:val>
                                            <p:strVal val="#ppt_x"/>
                                          </p:val>
                                        </p:tav>
                                        <p:tav tm="100000">
                                          <p:val>
                                            <p:strVal val="#ppt_x"/>
                                          </p:val>
                                        </p:tav>
                                      </p:tavLst>
                                    </p:anim>
                                    <p:anim calcmode="lin" valueType="num">
                                      <p:cBhvr>
                                        <p:cTn id="14" dur="1500" fill="hold"/>
                                        <p:tgtEl>
                                          <p:spTgt spid="27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9" grpId="2"/>
      <p:bldP build="whole" bldLvl="1" animBg="1" rev="0" advAuto="0" spid="280" grpId="1"/>
    </p:bldLst>
  </p:timing>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82" name="F98E2C71-6ED5-48B7-A689-29B1BBB8C559-L0-001.jpeg" descr="F98E2C71-6ED5-48B7-A689-29B1BBB8C559-L0-001.jpeg"/>
          <p:cNvPicPr>
            <a:picLocks noChangeAspect="1"/>
          </p:cNvPicPr>
          <p:nvPr/>
        </p:nvPicPr>
        <p:blipFill>
          <a:blip r:embed="rId2">
            <a:extLst/>
          </a:blip>
          <a:stretch>
            <a:fillRect/>
          </a:stretch>
        </p:blipFill>
        <p:spPr>
          <a:xfrm>
            <a:off x="0" y="2078701"/>
            <a:ext cx="13004800" cy="559619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On parle alors de"/>
          <p:cNvSpPr txBox="1"/>
          <p:nvPr>
            <p:ph type="title"/>
          </p:nvPr>
        </p:nvSpPr>
        <p:spPr>
          <a:xfrm>
            <a:off x="1270000" y="545652"/>
            <a:ext cx="10464801" cy="3302001"/>
          </a:xfrm>
          <a:prstGeom prst="rect">
            <a:avLst/>
          </a:prstGeom>
        </p:spPr>
        <p:txBody>
          <a:bodyPr/>
          <a:lstStyle/>
          <a:p>
            <a:pPr/>
            <a:r>
              <a:t>On parle alors de</a:t>
            </a:r>
          </a:p>
        </p:txBody>
      </p:sp>
      <p:sp>
        <p:nvSpPr>
          <p:cNvPr id="137" name="Narrateur personnage"/>
          <p:cNvSpPr/>
          <p:nvPr/>
        </p:nvSpPr>
        <p:spPr>
          <a:xfrm>
            <a:off x="2610875" y="3924300"/>
            <a:ext cx="7965786" cy="3199390"/>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500"/>
            </a:lvl1pPr>
          </a:lstStyle>
          <a:p>
            <a:pPr/>
            <a:r>
              <a:t>Narrateur personnage</a:t>
            </a:r>
          </a:p>
        </p:txBody>
      </p:sp>
      <p:sp>
        <p:nvSpPr>
          <p:cNvPr id="138" name="EXPLICITE"/>
          <p:cNvSpPr/>
          <p:nvPr/>
        </p:nvSpPr>
        <p:spPr>
          <a:xfrm>
            <a:off x="5623392" y="7038995"/>
            <a:ext cx="4687993" cy="1320801"/>
          </a:xfrm>
          <a:prstGeom prst="wedgeEllipseCallout">
            <a:avLst>
              <a:gd name="adj1" fmla="val -43267"/>
              <a:gd name="adj2" fmla="val -67049"/>
            </a:avLst>
          </a:prstGeom>
          <a:blipFill>
            <a:blip r:embed="rId2"/>
          </a:blip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2600">
                <a:latin typeface="Helvetica"/>
                <a:ea typeface="Helvetica"/>
                <a:cs typeface="Helvetica"/>
                <a:sym typeface="Helvetica"/>
              </a:defRPr>
            </a:lvl1pPr>
          </a:lstStyle>
          <a:p>
            <a:pPr/>
            <a:r>
              <a:t>EXPLICITE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36"/>
                                        </p:tgtEl>
                                        <p:attrNameLst>
                                          <p:attrName>style.visibility</p:attrName>
                                        </p:attrNameLst>
                                      </p:cBhvr>
                                      <p:to>
                                        <p:strVal val="visible"/>
                                      </p:to>
                                    </p:set>
                                    <p:animEffect filter="wipe(left)" transition="in">
                                      <p:cBhvr>
                                        <p:cTn id="7" dur="1000"/>
                                        <p:tgtEl>
                                          <p:spTgt spid="136"/>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1" presetID="2" grpId="2" fill="hold">
                                  <p:stCondLst>
                                    <p:cond delay="0"/>
                                  </p:stCondLst>
                                  <p:iterate type="el" backwards="0">
                                    <p:tmAbs val="0"/>
                                  </p:iterate>
                                  <p:childTnLst>
                                    <p:set>
                                      <p:cBhvr>
                                        <p:cTn id="11" fill="hold"/>
                                        <p:tgtEl>
                                          <p:spTgt spid="137"/>
                                        </p:tgtEl>
                                        <p:attrNameLst>
                                          <p:attrName>style.visibility</p:attrName>
                                        </p:attrNameLst>
                                      </p:cBhvr>
                                      <p:to>
                                        <p:strVal val="visible"/>
                                      </p:to>
                                    </p:set>
                                    <p:anim calcmode="lin" valueType="num">
                                      <p:cBhvr>
                                        <p:cTn id="12" dur="1500" fill="hold"/>
                                        <p:tgtEl>
                                          <p:spTgt spid="137"/>
                                        </p:tgtEl>
                                        <p:attrNameLst>
                                          <p:attrName>ppt_x</p:attrName>
                                        </p:attrNameLst>
                                      </p:cBhvr>
                                      <p:tavLst>
                                        <p:tav tm="0">
                                          <p:val>
                                            <p:strVal val="#ppt_x"/>
                                          </p:val>
                                        </p:tav>
                                        <p:tav tm="100000">
                                          <p:val>
                                            <p:strVal val="#ppt_x"/>
                                          </p:val>
                                        </p:tav>
                                      </p:tavLst>
                                    </p:anim>
                                    <p:anim calcmode="lin" valueType="num">
                                      <p:cBhvr>
                                        <p:cTn id="13" dur="1500" fill="hold"/>
                                        <p:tgtEl>
                                          <p:spTgt spid="137"/>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8" presetID="22" grpId="3" fill="hold">
                                  <p:stCondLst>
                                    <p:cond delay="0"/>
                                  </p:stCondLst>
                                  <p:iterate type="el" backwards="0">
                                    <p:tmAbs val="0"/>
                                  </p:iterate>
                                  <p:childTnLst>
                                    <p:set>
                                      <p:cBhvr>
                                        <p:cTn id="17" fill="hold"/>
                                        <p:tgtEl>
                                          <p:spTgt spid="138"/>
                                        </p:tgtEl>
                                        <p:attrNameLst>
                                          <p:attrName>style.visibility</p:attrName>
                                        </p:attrNameLst>
                                      </p:cBhvr>
                                      <p:to>
                                        <p:strVal val="visible"/>
                                      </p:to>
                                    </p:set>
                                    <p:animEffect filter="wipe(left)" transition="in">
                                      <p:cBhvr>
                                        <p:cTn id="18" dur="5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8" grpId="3"/>
      <p:bldP build="whole" bldLvl="1" animBg="1" rev="0" advAuto="0" spid="136" grpId="1"/>
      <p:bldP build="whole" bldLvl="1" animBg="1" rev="0" advAuto="0" spid="137" grpId="2"/>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Lorsque le narrateur n'est pas un personnage de l'histoire, le texte narratif est à la 3e personne :"/>
          <p:cNvSpPr txBox="1"/>
          <p:nvPr>
            <p:ph type="title"/>
          </p:nvPr>
        </p:nvSpPr>
        <p:spPr>
          <a:xfrm>
            <a:off x="1269999" y="880672"/>
            <a:ext cx="10464801" cy="3302001"/>
          </a:xfrm>
          <a:prstGeom prst="rect">
            <a:avLst/>
          </a:prstGeom>
        </p:spPr>
        <p:txBody>
          <a:bodyPr/>
          <a:lstStyle>
            <a:lvl1pPr defTabSz="397256">
              <a:defRPr sz="5440"/>
            </a:lvl1pPr>
          </a:lstStyle>
          <a:p>
            <a:pPr/>
            <a:r>
              <a:t>Lorsque le narrateur n'est pas un personnage de l'histoire, le texte narratif est à la 3e personne :</a:t>
            </a:r>
          </a:p>
        </p:txBody>
      </p:sp>
      <p:sp>
        <p:nvSpPr>
          <p:cNvPr id="141" name="« Rapidement, l'un après l'autre, parurent deux, trois, puis quatre Martiens, bien loin par delà les arbres bas, à travers les prés […]. Ils se dirigeaient avec d'énormes enjambées vers la rivière… » (H. G. WELLS)"/>
          <p:cNvSpPr/>
          <p:nvPr/>
        </p:nvSpPr>
        <p:spPr>
          <a:xfrm>
            <a:off x="1514452" y="4411599"/>
            <a:ext cx="9869298" cy="4250130"/>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400">
                <a:solidFill>
                  <a:srgbClr val="000000"/>
                </a:solidFill>
              </a:defRPr>
            </a:pPr>
            <a:r>
              <a:t>« Rapidement, l'un après l'autre, parurent deux, trois, puis quatre Martiens, bien loin par delà les arbres bas, à travers les prés […]. </a:t>
            </a:r>
            <a:r>
              <a:rPr b="1">
                <a:latin typeface="Helvetica"/>
                <a:ea typeface="Helvetica"/>
                <a:cs typeface="Helvetica"/>
                <a:sym typeface="Helvetica"/>
              </a:rPr>
              <a:t>Ils</a:t>
            </a:r>
            <a:r>
              <a:t> se dirigeaient avec d'énormes enjambées vers la rivière… » (H. G. WELLS)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40"/>
                                        </p:tgtEl>
                                        <p:attrNameLst>
                                          <p:attrName>style.visibility</p:attrName>
                                        </p:attrNameLst>
                                      </p:cBhvr>
                                      <p:to>
                                        <p:strVal val="visible"/>
                                      </p:to>
                                    </p:set>
                                    <p:animEffect filter="wipe(left)" transition="in">
                                      <p:cBhvr>
                                        <p:cTn id="7" dur="1000"/>
                                        <p:tgtEl>
                                          <p:spTgt spid="140"/>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16" presetID="23" grpId="2" fill="hold">
                                  <p:stCondLst>
                                    <p:cond delay="0"/>
                                  </p:stCondLst>
                                  <p:iterate type="el" backwards="0">
                                    <p:tmAbs val="0"/>
                                  </p:iterate>
                                  <p:childTnLst>
                                    <p:set>
                                      <p:cBhvr>
                                        <p:cTn id="11" fill="hold"/>
                                        <p:tgtEl>
                                          <p:spTgt spid="141"/>
                                        </p:tgtEl>
                                        <p:attrNameLst>
                                          <p:attrName>style.visibility</p:attrName>
                                        </p:attrNameLst>
                                      </p:cBhvr>
                                      <p:to>
                                        <p:strVal val="visible"/>
                                      </p:to>
                                    </p:set>
                                    <p:anim calcmode="lin" valueType="num">
                                      <p:cBhvr>
                                        <p:cTn id="12" dur="750" fill="hold"/>
                                        <p:tgtEl>
                                          <p:spTgt spid="141"/>
                                        </p:tgtEl>
                                        <p:attrNameLst>
                                          <p:attrName>ppt_w</p:attrName>
                                        </p:attrNameLst>
                                      </p:cBhvr>
                                      <p:tavLst>
                                        <p:tav tm="0">
                                          <p:val>
                                            <p:fltVal val="0"/>
                                          </p:val>
                                        </p:tav>
                                        <p:tav tm="100000">
                                          <p:val>
                                            <p:strVal val="#ppt_w"/>
                                          </p:val>
                                        </p:tav>
                                      </p:tavLst>
                                    </p:anim>
                                    <p:anim calcmode="lin" valueType="num">
                                      <p:cBhvr>
                                        <p:cTn id="13" dur="750" fill="hold"/>
                                        <p:tgtEl>
                                          <p:spTgt spid="14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0" grpId="1"/>
      <p:bldP build="whole" bldLvl="1" animBg="1" rev="0" advAuto="0" spid="141" grpId="2"/>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On parle alors de"/>
          <p:cNvSpPr txBox="1"/>
          <p:nvPr>
            <p:ph type="title"/>
          </p:nvPr>
        </p:nvSpPr>
        <p:spPr>
          <a:xfrm>
            <a:off x="1270000" y="545652"/>
            <a:ext cx="10464801" cy="3302001"/>
          </a:xfrm>
          <a:prstGeom prst="rect">
            <a:avLst/>
          </a:prstGeom>
        </p:spPr>
        <p:txBody>
          <a:bodyPr/>
          <a:lstStyle/>
          <a:p>
            <a:pPr/>
            <a:r>
              <a:t>On parle alors de</a:t>
            </a:r>
          </a:p>
        </p:txBody>
      </p:sp>
      <p:sp>
        <p:nvSpPr>
          <p:cNvPr id="144" name="Narrateur extérieur"/>
          <p:cNvSpPr/>
          <p:nvPr/>
        </p:nvSpPr>
        <p:spPr>
          <a:xfrm>
            <a:off x="2610875" y="3924300"/>
            <a:ext cx="7965786" cy="3199390"/>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500"/>
            </a:lvl1pPr>
          </a:lstStyle>
          <a:p>
            <a:pPr/>
            <a:r>
              <a:t>Narrateur extérieur </a:t>
            </a:r>
          </a:p>
        </p:txBody>
      </p:sp>
      <p:sp>
        <p:nvSpPr>
          <p:cNvPr id="145" name="IMPLICITE"/>
          <p:cNvSpPr/>
          <p:nvPr/>
        </p:nvSpPr>
        <p:spPr>
          <a:xfrm>
            <a:off x="5623392" y="7038995"/>
            <a:ext cx="4687993" cy="1320801"/>
          </a:xfrm>
          <a:prstGeom prst="wedgeEllipseCallout">
            <a:avLst>
              <a:gd name="adj1" fmla="val -43267"/>
              <a:gd name="adj2" fmla="val -67049"/>
            </a:avLst>
          </a:prstGeom>
          <a:blipFill>
            <a:blip r:embed="rId2"/>
          </a:blip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sz="2600">
                <a:latin typeface="Helvetica"/>
                <a:ea typeface="Helvetica"/>
                <a:cs typeface="Helvetica"/>
                <a:sym typeface="Helvetica"/>
              </a:defRPr>
            </a:lvl1pPr>
          </a:lstStyle>
          <a:p>
            <a:pPr/>
            <a:r>
              <a:t>IMPLICITE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43"/>
                                        </p:tgtEl>
                                        <p:attrNameLst>
                                          <p:attrName>style.visibility</p:attrName>
                                        </p:attrNameLst>
                                      </p:cBhvr>
                                      <p:to>
                                        <p:strVal val="visible"/>
                                      </p:to>
                                    </p:set>
                                    <p:animEffect filter="wipe(left)" transition="in">
                                      <p:cBhvr>
                                        <p:cTn id="7" dur="1000"/>
                                        <p:tgtEl>
                                          <p:spTgt spid="143"/>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1" presetID="2" grpId="2" fill="hold">
                                  <p:stCondLst>
                                    <p:cond delay="0"/>
                                  </p:stCondLst>
                                  <p:iterate type="el" backwards="0">
                                    <p:tmAbs val="0"/>
                                  </p:iterate>
                                  <p:childTnLst>
                                    <p:set>
                                      <p:cBhvr>
                                        <p:cTn id="11" fill="hold"/>
                                        <p:tgtEl>
                                          <p:spTgt spid="144"/>
                                        </p:tgtEl>
                                        <p:attrNameLst>
                                          <p:attrName>style.visibility</p:attrName>
                                        </p:attrNameLst>
                                      </p:cBhvr>
                                      <p:to>
                                        <p:strVal val="visible"/>
                                      </p:to>
                                    </p:set>
                                    <p:anim calcmode="lin" valueType="num">
                                      <p:cBhvr>
                                        <p:cTn id="12" dur="1500" fill="hold"/>
                                        <p:tgtEl>
                                          <p:spTgt spid="144"/>
                                        </p:tgtEl>
                                        <p:attrNameLst>
                                          <p:attrName>ppt_x</p:attrName>
                                        </p:attrNameLst>
                                      </p:cBhvr>
                                      <p:tavLst>
                                        <p:tav tm="0">
                                          <p:val>
                                            <p:strVal val="#ppt_x"/>
                                          </p:val>
                                        </p:tav>
                                        <p:tav tm="100000">
                                          <p:val>
                                            <p:strVal val="#ppt_x"/>
                                          </p:val>
                                        </p:tav>
                                      </p:tavLst>
                                    </p:anim>
                                    <p:anim calcmode="lin" valueType="num">
                                      <p:cBhvr>
                                        <p:cTn id="13" dur="1500" fill="hold"/>
                                        <p:tgtEl>
                                          <p:spTgt spid="144"/>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8" presetID="22" grpId="3" fill="hold">
                                  <p:stCondLst>
                                    <p:cond delay="0"/>
                                  </p:stCondLst>
                                  <p:iterate type="el" backwards="0">
                                    <p:tmAbs val="0"/>
                                  </p:iterate>
                                  <p:childTnLst>
                                    <p:set>
                                      <p:cBhvr>
                                        <p:cTn id="17" fill="hold"/>
                                        <p:tgtEl>
                                          <p:spTgt spid="145"/>
                                        </p:tgtEl>
                                        <p:attrNameLst>
                                          <p:attrName>style.visibility</p:attrName>
                                        </p:attrNameLst>
                                      </p:cBhvr>
                                      <p:to>
                                        <p:strVal val="visible"/>
                                      </p:to>
                                    </p:set>
                                    <p:animEffect filter="wipe(left)" transition="in">
                                      <p:cBhvr>
                                        <p:cTn id="18" dur="5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5" grpId="3"/>
      <p:bldP build="whole" bldLvl="1" animBg="1" rev="0" advAuto="0" spid="143" grpId="1"/>
      <p:bldP build="whole" bldLvl="1" animBg="1" rev="0" advAuto="0" spid="144" grpId="2"/>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Un coup de vent fit battre la porte de l'arrière- chambre qui communiquait avec la sienne et dont la fenêtre donnait aussi sur la cour aux voitures. Meaulnes allait la refermer, lorsqu'il aperçut dans cette pièce une lueur, comme celle d'une bougie a"/>
          <p:cNvSpPr/>
          <p:nvPr/>
        </p:nvSpPr>
        <p:spPr>
          <a:xfrm>
            <a:off x="1819013" y="1624857"/>
            <a:ext cx="9869298" cy="6092730"/>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Un coup de vent fit battre la porte de l'arrière- chambre qui communiquait avec la sienne et dont la fenêtre donnait aussi sur la cour aux voitures. Meaulnes allait la refermer, lorsqu'il aperçut dans cette pièce une lueur, comme celle d'une bougie allumer sur la table.</a:t>
            </a:r>
          </a:p>
        </p:txBody>
      </p:sp>
      <p:sp>
        <p:nvSpPr>
          <p:cNvPr id="148" name="Narrateur implicite"/>
          <p:cNvSpPr/>
          <p:nvPr/>
        </p:nvSpPr>
        <p:spPr>
          <a:xfrm>
            <a:off x="1940838" y="7426765"/>
            <a:ext cx="9625649" cy="2148651"/>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500"/>
            </a:lvl1pPr>
          </a:lstStyle>
          <a:p>
            <a:pPr/>
            <a:r>
              <a:t>Narrateur implicite</a:t>
            </a:r>
          </a:p>
        </p:txBody>
      </p:sp>
      <p:sp>
        <p:nvSpPr>
          <p:cNvPr id="149" name="Narrateur extérieur"/>
          <p:cNvSpPr/>
          <p:nvPr/>
        </p:nvSpPr>
        <p:spPr>
          <a:xfrm>
            <a:off x="2067838" y="7553765"/>
            <a:ext cx="9625649" cy="2148651"/>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500"/>
            </a:lvl1pPr>
          </a:lstStyle>
          <a:p>
            <a:pPr/>
            <a:r>
              <a:t>Narrateur extérieur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47"/>
                                        </p:tgtEl>
                                        <p:attrNameLst>
                                          <p:attrName>style.visibility</p:attrName>
                                        </p:attrNameLst>
                                      </p:cBhvr>
                                      <p:to>
                                        <p:strVal val="visible"/>
                                      </p:to>
                                    </p:set>
                                    <p:anim calcmode="lin" valueType="num">
                                      <p:cBhvr>
                                        <p:cTn id="7" dur="750" fill="hold"/>
                                        <p:tgtEl>
                                          <p:spTgt spid="147"/>
                                        </p:tgtEl>
                                        <p:attrNameLst>
                                          <p:attrName>ppt_w</p:attrName>
                                        </p:attrNameLst>
                                      </p:cBhvr>
                                      <p:tavLst>
                                        <p:tav tm="0">
                                          <p:val>
                                            <p:fltVal val="0"/>
                                          </p:val>
                                        </p:tav>
                                        <p:tav tm="100000">
                                          <p:val>
                                            <p:strVal val="#ppt_w"/>
                                          </p:val>
                                        </p:tav>
                                      </p:tavLst>
                                    </p:anim>
                                    <p:anim calcmode="lin" valueType="num">
                                      <p:cBhvr>
                                        <p:cTn id="8" dur="750" fill="hold"/>
                                        <p:tgtEl>
                                          <p:spTgt spid="14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148"/>
                                        </p:tgtEl>
                                        <p:attrNameLst>
                                          <p:attrName>style.visibility</p:attrName>
                                        </p:attrNameLst>
                                      </p:cBhvr>
                                      <p:to>
                                        <p:strVal val="visible"/>
                                      </p:to>
                                    </p:set>
                                    <p:anim calcmode="lin" valueType="num">
                                      <p:cBhvr>
                                        <p:cTn id="13" dur="1500" fill="hold"/>
                                        <p:tgtEl>
                                          <p:spTgt spid="148"/>
                                        </p:tgtEl>
                                        <p:attrNameLst>
                                          <p:attrName>ppt_x</p:attrName>
                                        </p:attrNameLst>
                                      </p:cBhvr>
                                      <p:tavLst>
                                        <p:tav tm="0">
                                          <p:val>
                                            <p:strVal val="#ppt_x"/>
                                          </p:val>
                                        </p:tav>
                                        <p:tav tm="100000">
                                          <p:val>
                                            <p:strVal val="#ppt_x"/>
                                          </p:val>
                                        </p:tav>
                                      </p:tavLst>
                                    </p:anim>
                                    <p:anim calcmode="lin" valueType="num">
                                      <p:cBhvr>
                                        <p:cTn id="14" dur="1500" fill="hold"/>
                                        <p:tgtEl>
                                          <p:spTgt spid="14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149"/>
                                        </p:tgtEl>
                                        <p:attrNameLst>
                                          <p:attrName>style.visibility</p:attrName>
                                        </p:attrNameLst>
                                      </p:cBhvr>
                                      <p:to>
                                        <p:strVal val="visible"/>
                                      </p:to>
                                    </p:set>
                                    <p:anim calcmode="lin" valueType="num">
                                      <p:cBhvr>
                                        <p:cTn id="19" dur="1500" fill="hold"/>
                                        <p:tgtEl>
                                          <p:spTgt spid="149"/>
                                        </p:tgtEl>
                                        <p:attrNameLst>
                                          <p:attrName>ppt_x</p:attrName>
                                        </p:attrNameLst>
                                      </p:cBhvr>
                                      <p:tavLst>
                                        <p:tav tm="0">
                                          <p:val>
                                            <p:strVal val="#ppt_x"/>
                                          </p:val>
                                        </p:tav>
                                        <p:tav tm="100000">
                                          <p:val>
                                            <p:strVal val="#ppt_x"/>
                                          </p:val>
                                        </p:tav>
                                      </p:tavLst>
                                    </p:anim>
                                    <p:anim calcmode="lin" valueType="num">
                                      <p:cBhvr>
                                        <p:cTn id="20" dur="1500" fill="hold"/>
                                        <p:tgtEl>
                                          <p:spTgt spid="14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7" grpId="1"/>
      <p:bldP build="whole" bldLvl="1" animBg="1" rev="0" advAuto="0" spid="149" grpId="3"/>
      <p:bldP build="whole" bldLvl="1" animBg="1" rev="0" advAuto="0" spid="148" grpId="2"/>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Un jour , je tombai sur une photo que je n'aurais pas dû voir... Je passais mes vacances chez ma grand mère, dans cette ville aux abords de la steppe Russe où elle avait échoué après la guerre."/>
          <p:cNvSpPr/>
          <p:nvPr/>
        </p:nvSpPr>
        <p:spPr>
          <a:xfrm>
            <a:off x="1819013" y="1624857"/>
            <a:ext cx="9869298" cy="6092730"/>
          </a:xfrm>
          <a:prstGeom prst="rect">
            <a:avLst/>
          </a:prstGeom>
          <a:gradFill>
            <a:gsLst>
              <a:gs pos="0">
                <a:srgbClr val="A6AAA8"/>
              </a:gs>
              <a:gs pos="100000">
                <a:srgbClr val="53585F"/>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4400">
                <a:solidFill>
                  <a:srgbClr val="000000"/>
                </a:solidFill>
              </a:defRPr>
            </a:lvl1pPr>
          </a:lstStyle>
          <a:p>
            <a:pPr/>
            <a:r>
              <a:t>Un jour , je tombai sur une photo que je n'aurais pas dû voir... Je passais mes vacances chez ma grand mère, dans cette ville aux abords de la steppe Russe où elle avait échoué après la guerre.</a:t>
            </a:r>
          </a:p>
        </p:txBody>
      </p:sp>
      <p:sp>
        <p:nvSpPr>
          <p:cNvPr id="152" name="Narrateur explicite"/>
          <p:cNvSpPr/>
          <p:nvPr/>
        </p:nvSpPr>
        <p:spPr>
          <a:xfrm>
            <a:off x="1011923" y="7944518"/>
            <a:ext cx="10980952" cy="1448159"/>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500"/>
            </a:lvl1pPr>
          </a:lstStyle>
          <a:p>
            <a:pPr/>
            <a:r>
              <a:t>Narrateur explicite</a:t>
            </a:r>
          </a:p>
        </p:txBody>
      </p:sp>
      <p:sp>
        <p:nvSpPr>
          <p:cNvPr id="153" name="Narrateur personnage"/>
          <p:cNvSpPr/>
          <p:nvPr/>
        </p:nvSpPr>
        <p:spPr>
          <a:xfrm>
            <a:off x="827842" y="7944518"/>
            <a:ext cx="10980952" cy="1448159"/>
          </a:xfrm>
          <a:prstGeom prst="rect">
            <a:avLst/>
          </a:prstGeom>
          <a:gradFill>
            <a:gsLst>
              <a:gs pos="0">
                <a:srgbClr val="189B1A"/>
              </a:gs>
              <a:gs pos="100000">
                <a:srgbClr val="235D0B"/>
              </a:gs>
            </a:gsLst>
            <a:lin ang="5400000"/>
          </a:gra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8500"/>
            </a:lvl1pPr>
          </a:lstStyle>
          <a:p>
            <a:pPr/>
            <a:r>
              <a:t>Narrateur personnage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51"/>
                                        </p:tgtEl>
                                        <p:attrNameLst>
                                          <p:attrName>style.visibility</p:attrName>
                                        </p:attrNameLst>
                                      </p:cBhvr>
                                      <p:to>
                                        <p:strVal val="visible"/>
                                      </p:to>
                                    </p:set>
                                    <p:anim calcmode="lin" valueType="num">
                                      <p:cBhvr>
                                        <p:cTn id="7" dur="750" fill="hold"/>
                                        <p:tgtEl>
                                          <p:spTgt spid="151"/>
                                        </p:tgtEl>
                                        <p:attrNameLst>
                                          <p:attrName>ppt_w</p:attrName>
                                        </p:attrNameLst>
                                      </p:cBhvr>
                                      <p:tavLst>
                                        <p:tav tm="0">
                                          <p:val>
                                            <p:fltVal val="0"/>
                                          </p:val>
                                        </p:tav>
                                        <p:tav tm="100000">
                                          <p:val>
                                            <p:strVal val="#ppt_w"/>
                                          </p:val>
                                        </p:tav>
                                      </p:tavLst>
                                    </p:anim>
                                    <p:anim calcmode="lin" valueType="num">
                                      <p:cBhvr>
                                        <p:cTn id="8" dur="750" fill="hold"/>
                                        <p:tgtEl>
                                          <p:spTgt spid="15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152"/>
                                        </p:tgtEl>
                                        <p:attrNameLst>
                                          <p:attrName>style.visibility</p:attrName>
                                        </p:attrNameLst>
                                      </p:cBhvr>
                                      <p:to>
                                        <p:strVal val="visible"/>
                                      </p:to>
                                    </p:set>
                                    <p:anim calcmode="lin" valueType="num">
                                      <p:cBhvr>
                                        <p:cTn id="13" dur="1500" fill="hold"/>
                                        <p:tgtEl>
                                          <p:spTgt spid="152"/>
                                        </p:tgtEl>
                                        <p:attrNameLst>
                                          <p:attrName>ppt_x</p:attrName>
                                        </p:attrNameLst>
                                      </p:cBhvr>
                                      <p:tavLst>
                                        <p:tav tm="0">
                                          <p:val>
                                            <p:strVal val="#ppt_x"/>
                                          </p:val>
                                        </p:tav>
                                        <p:tav tm="100000">
                                          <p:val>
                                            <p:strVal val="#ppt_x"/>
                                          </p:val>
                                        </p:tav>
                                      </p:tavLst>
                                    </p:anim>
                                    <p:anim calcmode="lin" valueType="num">
                                      <p:cBhvr>
                                        <p:cTn id="14" dur="1500" fill="hold"/>
                                        <p:tgtEl>
                                          <p:spTgt spid="15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153"/>
                                        </p:tgtEl>
                                        <p:attrNameLst>
                                          <p:attrName>style.visibility</p:attrName>
                                        </p:attrNameLst>
                                      </p:cBhvr>
                                      <p:to>
                                        <p:strVal val="visible"/>
                                      </p:to>
                                    </p:set>
                                    <p:anim calcmode="lin" valueType="num">
                                      <p:cBhvr>
                                        <p:cTn id="19" dur="1500" fill="hold"/>
                                        <p:tgtEl>
                                          <p:spTgt spid="153"/>
                                        </p:tgtEl>
                                        <p:attrNameLst>
                                          <p:attrName>ppt_x</p:attrName>
                                        </p:attrNameLst>
                                      </p:cBhvr>
                                      <p:tavLst>
                                        <p:tav tm="0">
                                          <p:val>
                                            <p:strVal val="#ppt_x"/>
                                          </p:val>
                                        </p:tav>
                                        <p:tav tm="100000">
                                          <p:val>
                                            <p:strVal val="#ppt_x"/>
                                          </p:val>
                                        </p:tav>
                                      </p:tavLst>
                                    </p:anim>
                                    <p:anim calcmode="lin" valueType="num">
                                      <p:cBhvr>
                                        <p:cTn id="20" dur="1500" fill="hold"/>
                                        <p:tgtEl>
                                          <p:spTgt spid="15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1" grpId="1"/>
      <p:bldP build="whole" bldLvl="1" animBg="1" rev="0" advAuto="0" spid="152" grpId="2"/>
      <p:bldP build="whole" bldLvl="1" animBg="1" rev="0" advAuto="0" spid="153" grpId="3"/>
    </p:bldLst>
  </p:timing>
</p:sld>
</file>

<file path=ppt/theme/_rels/theme1.xml.rels><?xml version="1.0" encoding="UTF-8"?>
<Relationships xmlns="http://schemas.openxmlformats.org/package/2006/relationships"><Relationship Id="rId1" Type="http://schemas.openxmlformats.org/officeDocument/2006/relationships/image" Target="../media/image1.png"/></Relationships>

</file>

<file path=ppt/theme/_rels/theme2.xml.rels><?xml version="1.0" encoding="UTF-8"?>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